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8" r:id="rId2"/>
    <p:sldId id="259" r:id="rId3"/>
    <p:sldId id="260" r:id="rId4"/>
    <p:sldId id="261" r:id="rId5"/>
    <p:sldId id="262" r:id="rId6"/>
    <p:sldId id="284" r:id="rId7"/>
    <p:sldId id="263" r:id="rId8"/>
    <p:sldId id="264" r:id="rId9"/>
    <p:sldId id="265" r:id="rId10"/>
    <p:sldId id="266" r:id="rId11"/>
    <p:sldId id="267" r:id="rId12"/>
    <p:sldId id="268" r:id="rId13"/>
    <p:sldId id="270" r:id="rId14"/>
    <p:sldId id="269" r:id="rId15"/>
    <p:sldId id="277" r:id="rId16"/>
    <p:sldId id="278" r:id="rId17"/>
    <p:sldId id="279" r:id="rId18"/>
    <p:sldId id="281" r:id="rId19"/>
    <p:sldId id="280" r:id="rId20"/>
    <p:sldId id="282" r:id="rId21"/>
    <p:sldId id="283" r:id="rId22"/>
    <p:sldId id="285" r:id="rId23"/>
    <p:sldId id="271" r:id="rId24"/>
    <p:sldId id="272" r:id="rId25"/>
    <p:sldId id="273" r:id="rId26"/>
    <p:sldId id="274"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94" d="100"/>
          <a:sy n="94" d="100"/>
        </p:scale>
        <p:origin x="233"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64402-D0AF-49BC-B7A5-0C225BF2661C}" type="doc">
      <dgm:prSet loTypeId="urn:microsoft.com/office/officeart/2005/8/layout/vList2" loCatId="list" qsTypeId="urn:microsoft.com/office/officeart/2005/8/quickstyle/simple1" qsCatId="simple" csTypeId="urn:microsoft.com/office/officeart/2005/8/colors/accent1_3" csCatId="accent1"/>
      <dgm:spPr/>
      <dgm:t>
        <a:bodyPr/>
        <a:lstStyle/>
        <a:p>
          <a:endParaRPr lang="en-IN"/>
        </a:p>
      </dgm:t>
    </dgm:pt>
    <dgm:pt modelId="{863DCF71-E087-4D25-BD74-2B7C19AB30F6}">
      <dgm:prSet/>
      <dgm:spPr/>
      <dgm:t>
        <a:bodyPr/>
        <a:lstStyle/>
        <a:p>
          <a:r>
            <a:rPr lang="en-US" b="0" i="0"/>
            <a:t>Atlassian's IT Service Management software</a:t>
          </a:r>
          <a:endParaRPr lang="en-IN"/>
        </a:p>
      </dgm:t>
    </dgm:pt>
    <dgm:pt modelId="{5E2C97CE-DAE8-40C0-A4F3-ECCC95ED039A}" type="parTrans" cxnId="{78DE0538-7EA0-4EED-9F1E-C6114BCD70A7}">
      <dgm:prSet/>
      <dgm:spPr/>
      <dgm:t>
        <a:bodyPr/>
        <a:lstStyle/>
        <a:p>
          <a:endParaRPr lang="en-IN"/>
        </a:p>
      </dgm:t>
    </dgm:pt>
    <dgm:pt modelId="{DEB88BCB-17EE-4EC7-8B57-C1C732CD11FF}" type="sibTrans" cxnId="{78DE0538-7EA0-4EED-9F1E-C6114BCD70A7}">
      <dgm:prSet/>
      <dgm:spPr/>
      <dgm:t>
        <a:bodyPr/>
        <a:lstStyle/>
        <a:p>
          <a:endParaRPr lang="en-IN"/>
        </a:p>
      </dgm:t>
    </dgm:pt>
    <dgm:pt modelId="{0BBD74D9-839D-42BB-9F78-CC399FB43C5D}">
      <dgm:prSet/>
      <dgm:spPr/>
      <dgm:t>
        <a:bodyPr/>
        <a:lstStyle/>
        <a:p>
          <a:r>
            <a:rPr lang="en-IN" b="0" i="0"/>
            <a:t>Microsoft's comprehensive software stack</a:t>
          </a:r>
          <a:endParaRPr lang="en-IN"/>
        </a:p>
      </dgm:t>
    </dgm:pt>
    <dgm:pt modelId="{86522036-415D-4ADA-9E7C-F8937D8B5F81}" type="parTrans" cxnId="{3080AB20-C0B2-4307-930C-607469EC134C}">
      <dgm:prSet/>
      <dgm:spPr/>
      <dgm:t>
        <a:bodyPr/>
        <a:lstStyle/>
        <a:p>
          <a:endParaRPr lang="en-IN"/>
        </a:p>
      </dgm:t>
    </dgm:pt>
    <dgm:pt modelId="{63BF4BC2-D595-47DA-BCDA-B2DB94D13938}" type="sibTrans" cxnId="{3080AB20-C0B2-4307-930C-607469EC134C}">
      <dgm:prSet/>
      <dgm:spPr/>
      <dgm:t>
        <a:bodyPr/>
        <a:lstStyle/>
        <a:p>
          <a:endParaRPr lang="en-IN"/>
        </a:p>
      </dgm:t>
    </dgm:pt>
    <dgm:pt modelId="{41A30564-D67A-4E05-ABDB-CB8EADA17FAF}">
      <dgm:prSet/>
      <dgm:spPr/>
      <dgm:t>
        <a:bodyPr/>
        <a:lstStyle/>
        <a:p>
          <a:r>
            <a:rPr lang="en-IN" b="0" i="0"/>
            <a:t>Hashicorp's suite of tools </a:t>
          </a:r>
          <a:r>
            <a:rPr lang="en-US" b="0" i="0"/>
            <a:t>- </a:t>
          </a:r>
          <a:r>
            <a:rPr lang="en-IN" b="0" i="0"/>
            <a:t>Terraform, Vault, and Consul</a:t>
          </a:r>
          <a:endParaRPr lang="en-IN"/>
        </a:p>
      </dgm:t>
    </dgm:pt>
    <dgm:pt modelId="{63BA95C7-37C5-479A-A026-0EF4B6B31194}" type="parTrans" cxnId="{69AA2D12-C163-4AE8-90E1-1F7EF409BD96}">
      <dgm:prSet/>
      <dgm:spPr/>
      <dgm:t>
        <a:bodyPr/>
        <a:lstStyle/>
        <a:p>
          <a:endParaRPr lang="en-IN"/>
        </a:p>
      </dgm:t>
    </dgm:pt>
    <dgm:pt modelId="{71A43C41-115E-49D7-BF4F-C164986851A8}" type="sibTrans" cxnId="{69AA2D12-C163-4AE8-90E1-1F7EF409BD96}">
      <dgm:prSet/>
      <dgm:spPr/>
      <dgm:t>
        <a:bodyPr/>
        <a:lstStyle/>
        <a:p>
          <a:endParaRPr lang="en-IN"/>
        </a:p>
      </dgm:t>
    </dgm:pt>
    <dgm:pt modelId="{1A31948A-144B-4B63-81F1-ACF796276B25}">
      <dgm:prSet/>
      <dgm:spPr/>
      <dgm:t>
        <a:bodyPr/>
        <a:lstStyle/>
        <a:p>
          <a:r>
            <a:rPr lang="en-IN" b="0" i="0"/>
            <a:t>Checkpoint perimeter </a:t>
          </a:r>
          <a:r>
            <a:rPr lang="en-IN"/>
            <a:t>se</a:t>
          </a:r>
          <a:r>
            <a:rPr lang="en-IN" b="0" i="0"/>
            <a:t>curity solutions</a:t>
          </a:r>
          <a:endParaRPr lang="en-IN"/>
        </a:p>
      </dgm:t>
    </dgm:pt>
    <dgm:pt modelId="{07F3FB34-D8FB-43B7-AA24-74EBB75E5185}" type="parTrans" cxnId="{9D2292C5-B25D-49F7-BDD4-8FD15F73FE69}">
      <dgm:prSet/>
      <dgm:spPr/>
      <dgm:t>
        <a:bodyPr/>
        <a:lstStyle/>
        <a:p>
          <a:endParaRPr lang="en-IN"/>
        </a:p>
      </dgm:t>
    </dgm:pt>
    <dgm:pt modelId="{019538E4-F0F0-47EC-A1A3-69611C91ADBF}" type="sibTrans" cxnId="{9D2292C5-B25D-49F7-BDD4-8FD15F73FE69}">
      <dgm:prSet/>
      <dgm:spPr/>
      <dgm:t>
        <a:bodyPr/>
        <a:lstStyle/>
        <a:p>
          <a:endParaRPr lang="en-IN"/>
        </a:p>
      </dgm:t>
    </dgm:pt>
    <dgm:pt modelId="{C2F7E7A8-615C-4683-A2FA-DFB2D157B2E3}">
      <dgm:prSet/>
      <dgm:spPr/>
      <dgm:t>
        <a:bodyPr/>
        <a:lstStyle/>
        <a:p>
          <a:r>
            <a:rPr lang="en-IN" b="0" i="0"/>
            <a:t>Colortokens' micro-segmentation solutions</a:t>
          </a:r>
          <a:endParaRPr lang="en-IN"/>
        </a:p>
      </dgm:t>
    </dgm:pt>
    <dgm:pt modelId="{BD1A0F01-F694-4193-B21C-6BFBA81734B7}" type="parTrans" cxnId="{697B8A10-8BBA-401A-9DF6-34FD5951CD9E}">
      <dgm:prSet/>
      <dgm:spPr/>
      <dgm:t>
        <a:bodyPr/>
        <a:lstStyle/>
        <a:p>
          <a:endParaRPr lang="en-IN"/>
        </a:p>
      </dgm:t>
    </dgm:pt>
    <dgm:pt modelId="{FABA0209-B937-4FBF-9681-0D899D20F0A0}" type="sibTrans" cxnId="{697B8A10-8BBA-401A-9DF6-34FD5951CD9E}">
      <dgm:prSet/>
      <dgm:spPr/>
      <dgm:t>
        <a:bodyPr/>
        <a:lstStyle/>
        <a:p>
          <a:endParaRPr lang="en-IN"/>
        </a:p>
      </dgm:t>
    </dgm:pt>
    <dgm:pt modelId="{C084F0B0-2B6C-4786-91FE-92A954D7782B}">
      <dgm:prSet/>
      <dgm:spPr/>
      <dgm:t>
        <a:bodyPr/>
        <a:lstStyle/>
        <a:p>
          <a:r>
            <a:rPr lang="en-US" b="0" i="0"/>
            <a:t>Okta's solutions for Privileged Identity Management and Privileged Access Management </a:t>
          </a:r>
          <a:endParaRPr lang="en-IN"/>
        </a:p>
      </dgm:t>
    </dgm:pt>
    <dgm:pt modelId="{D05D05B5-7909-4A1D-A9E2-8F3F95CC6562}" type="parTrans" cxnId="{5223937E-C790-4410-9FB6-2D456FC93464}">
      <dgm:prSet/>
      <dgm:spPr/>
      <dgm:t>
        <a:bodyPr/>
        <a:lstStyle/>
        <a:p>
          <a:endParaRPr lang="en-IN"/>
        </a:p>
      </dgm:t>
    </dgm:pt>
    <dgm:pt modelId="{07911845-632E-4D77-9BEC-2DCEEA2386D6}" type="sibTrans" cxnId="{5223937E-C790-4410-9FB6-2D456FC93464}">
      <dgm:prSet/>
      <dgm:spPr/>
      <dgm:t>
        <a:bodyPr/>
        <a:lstStyle/>
        <a:p>
          <a:endParaRPr lang="en-IN"/>
        </a:p>
      </dgm:t>
    </dgm:pt>
    <dgm:pt modelId="{BEF5F278-CA50-4CB1-9F4C-92260570F971}">
      <dgm:prSet/>
      <dgm:spPr/>
      <dgm:t>
        <a:bodyPr/>
        <a:lstStyle/>
        <a:p>
          <a:r>
            <a:rPr lang="en-IN" b="0" i="0"/>
            <a:t>Automation Anywhere</a:t>
          </a:r>
          <a:r>
            <a:rPr lang="en-US"/>
            <a:t> software</a:t>
          </a:r>
          <a:endParaRPr lang="en-IN"/>
        </a:p>
      </dgm:t>
    </dgm:pt>
    <dgm:pt modelId="{DE4DEE3D-D04E-473B-B652-DE53C2D01250}" type="parTrans" cxnId="{7DD59D05-6408-4C8E-A248-3E0D05DBF66A}">
      <dgm:prSet/>
      <dgm:spPr/>
      <dgm:t>
        <a:bodyPr/>
        <a:lstStyle/>
        <a:p>
          <a:endParaRPr lang="en-IN"/>
        </a:p>
      </dgm:t>
    </dgm:pt>
    <dgm:pt modelId="{52887FEC-4149-4BCF-8478-E20EFF831E8B}" type="sibTrans" cxnId="{7DD59D05-6408-4C8E-A248-3E0D05DBF66A}">
      <dgm:prSet/>
      <dgm:spPr/>
      <dgm:t>
        <a:bodyPr/>
        <a:lstStyle/>
        <a:p>
          <a:endParaRPr lang="en-IN"/>
        </a:p>
      </dgm:t>
    </dgm:pt>
    <dgm:pt modelId="{BF8B30A4-4F1B-4F9F-8B23-83D2C30DBC15}" type="pres">
      <dgm:prSet presAssocID="{48964402-D0AF-49BC-B7A5-0C225BF2661C}" presName="linear" presStyleCnt="0">
        <dgm:presLayoutVars>
          <dgm:animLvl val="lvl"/>
          <dgm:resizeHandles val="exact"/>
        </dgm:presLayoutVars>
      </dgm:prSet>
      <dgm:spPr/>
    </dgm:pt>
    <dgm:pt modelId="{4314AC2A-91B0-4737-A726-7A433FAFFF4A}" type="pres">
      <dgm:prSet presAssocID="{863DCF71-E087-4D25-BD74-2B7C19AB30F6}" presName="parentText" presStyleLbl="node1" presStyleIdx="0" presStyleCnt="7">
        <dgm:presLayoutVars>
          <dgm:chMax val="0"/>
          <dgm:bulletEnabled val="1"/>
        </dgm:presLayoutVars>
      </dgm:prSet>
      <dgm:spPr/>
    </dgm:pt>
    <dgm:pt modelId="{5C952A45-A27E-4AF7-B516-62FB8AEAD297}" type="pres">
      <dgm:prSet presAssocID="{DEB88BCB-17EE-4EC7-8B57-C1C732CD11FF}" presName="spacer" presStyleCnt="0"/>
      <dgm:spPr/>
    </dgm:pt>
    <dgm:pt modelId="{C76C87EA-7C78-424D-871C-E836F26483CE}" type="pres">
      <dgm:prSet presAssocID="{0BBD74D9-839D-42BB-9F78-CC399FB43C5D}" presName="parentText" presStyleLbl="node1" presStyleIdx="1" presStyleCnt="7">
        <dgm:presLayoutVars>
          <dgm:chMax val="0"/>
          <dgm:bulletEnabled val="1"/>
        </dgm:presLayoutVars>
      </dgm:prSet>
      <dgm:spPr/>
    </dgm:pt>
    <dgm:pt modelId="{3062D4F3-5226-4634-824B-1C8F1869B1BD}" type="pres">
      <dgm:prSet presAssocID="{63BF4BC2-D595-47DA-BCDA-B2DB94D13938}" presName="spacer" presStyleCnt="0"/>
      <dgm:spPr/>
    </dgm:pt>
    <dgm:pt modelId="{25A0FE80-F418-4680-B3D1-557C35F61DDB}" type="pres">
      <dgm:prSet presAssocID="{41A30564-D67A-4E05-ABDB-CB8EADA17FAF}" presName="parentText" presStyleLbl="node1" presStyleIdx="2" presStyleCnt="7">
        <dgm:presLayoutVars>
          <dgm:chMax val="0"/>
          <dgm:bulletEnabled val="1"/>
        </dgm:presLayoutVars>
      </dgm:prSet>
      <dgm:spPr/>
    </dgm:pt>
    <dgm:pt modelId="{99567D30-FBDD-4CF0-9B9D-6C6BBCB2A956}" type="pres">
      <dgm:prSet presAssocID="{71A43C41-115E-49D7-BF4F-C164986851A8}" presName="spacer" presStyleCnt="0"/>
      <dgm:spPr/>
    </dgm:pt>
    <dgm:pt modelId="{D5CBE8E7-3813-481A-B455-F420B1631036}" type="pres">
      <dgm:prSet presAssocID="{1A31948A-144B-4B63-81F1-ACF796276B25}" presName="parentText" presStyleLbl="node1" presStyleIdx="3" presStyleCnt="7">
        <dgm:presLayoutVars>
          <dgm:chMax val="0"/>
          <dgm:bulletEnabled val="1"/>
        </dgm:presLayoutVars>
      </dgm:prSet>
      <dgm:spPr/>
    </dgm:pt>
    <dgm:pt modelId="{2F4D567F-A8E1-4CE5-A2EC-74456367F9CF}" type="pres">
      <dgm:prSet presAssocID="{019538E4-F0F0-47EC-A1A3-69611C91ADBF}" presName="spacer" presStyleCnt="0"/>
      <dgm:spPr/>
    </dgm:pt>
    <dgm:pt modelId="{6B5EA6C4-C53F-482D-B870-69711EB320F4}" type="pres">
      <dgm:prSet presAssocID="{C2F7E7A8-615C-4683-A2FA-DFB2D157B2E3}" presName="parentText" presStyleLbl="node1" presStyleIdx="4" presStyleCnt="7">
        <dgm:presLayoutVars>
          <dgm:chMax val="0"/>
          <dgm:bulletEnabled val="1"/>
        </dgm:presLayoutVars>
      </dgm:prSet>
      <dgm:spPr/>
    </dgm:pt>
    <dgm:pt modelId="{5A702858-3EDC-488C-A407-2BD2FEE41DF5}" type="pres">
      <dgm:prSet presAssocID="{FABA0209-B937-4FBF-9681-0D899D20F0A0}" presName="spacer" presStyleCnt="0"/>
      <dgm:spPr/>
    </dgm:pt>
    <dgm:pt modelId="{A41E94EE-31E0-472C-A869-9233E6063F73}" type="pres">
      <dgm:prSet presAssocID="{C084F0B0-2B6C-4786-91FE-92A954D7782B}" presName="parentText" presStyleLbl="node1" presStyleIdx="5" presStyleCnt="7">
        <dgm:presLayoutVars>
          <dgm:chMax val="0"/>
          <dgm:bulletEnabled val="1"/>
        </dgm:presLayoutVars>
      </dgm:prSet>
      <dgm:spPr/>
    </dgm:pt>
    <dgm:pt modelId="{01AA0607-3780-4216-B9BB-759DA0431AB5}" type="pres">
      <dgm:prSet presAssocID="{07911845-632E-4D77-9BEC-2DCEEA2386D6}" presName="spacer" presStyleCnt="0"/>
      <dgm:spPr/>
    </dgm:pt>
    <dgm:pt modelId="{7BB50EA2-89DE-4B18-98FC-9298DD865244}" type="pres">
      <dgm:prSet presAssocID="{BEF5F278-CA50-4CB1-9F4C-92260570F971}" presName="parentText" presStyleLbl="node1" presStyleIdx="6" presStyleCnt="7">
        <dgm:presLayoutVars>
          <dgm:chMax val="0"/>
          <dgm:bulletEnabled val="1"/>
        </dgm:presLayoutVars>
      </dgm:prSet>
      <dgm:spPr/>
    </dgm:pt>
  </dgm:ptLst>
  <dgm:cxnLst>
    <dgm:cxn modelId="{7DD59D05-6408-4C8E-A248-3E0D05DBF66A}" srcId="{48964402-D0AF-49BC-B7A5-0C225BF2661C}" destId="{BEF5F278-CA50-4CB1-9F4C-92260570F971}" srcOrd="6" destOrd="0" parTransId="{DE4DEE3D-D04E-473B-B652-DE53C2D01250}" sibTransId="{52887FEC-4149-4BCF-8478-E20EFF831E8B}"/>
    <dgm:cxn modelId="{697B8A10-8BBA-401A-9DF6-34FD5951CD9E}" srcId="{48964402-D0AF-49BC-B7A5-0C225BF2661C}" destId="{C2F7E7A8-615C-4683-A2FA-DFB2D157B2E3}" srcOrd="4" destOrd="0" parTransId="{BD1A0F01-F694-4193-B21C-6BFBA81734B7}" sibTransId="{FABA0209-B937-4FBF-9681-0D899D20F0A0}"/>
    <dgm:cxn modelId="{69AA2D12-C163-4AE8-90E1-1F7EF409BD96}" srcId="{48964402-D0AF-49BC-B7A5-0C225BF2661C}" destId="{41A30564-D67A-4E05-ABDB-CB8EADA17FAF}" srcOrd="2" destOrd="0" parTransId="{63BA95C7-37C5-479A-A026-0EF4B6B31194}" sibTransId="{71A43C41-115E-49D7-BF4F-C164986851A8}"/>
    <dgm:cxn modelId="{3080AB20-C0B2-4307-930C-607469EC134C}" srcId="{48964402-D0AF-49BC-B7A5-0C225BF2661C}" destId="{0BBD74D9-839D-42BB-9F78-CC399FB43C5D}" srcOrd="1" destOrd="0" parTransId="{86522036-415D-4ADA-9E7C-F8937D8B5F81}" sibTransId="{63BF4BC2-D595-47DA-BCDA-B2DB94D13938}"/>
    <dgm:cxn modelId="{78DE0538-7EA0-4EED-9F1E-C6114BCD70A7}" srcId="{48964402-D0AF-49BC-B7A5-0C225BF2661C}" destId="{863DCF71-E087-4D25-BD74-2B7C19AB30F6}" srcOrd="0" destOrd="0" parTransId="{5E2C97CE-DAE8-40C0-A4F3-ECCC95ED039A}" sibTransId="{DEB88BCB-17EE-4EC7-8B57-C1C732CD11FF}"/>
    <dgm:cxn modelId="{641BC43F-9C71-4EB0-B93B-0995F4B77CC8}" type="presOf" srcId="{41A30564-D67A-4E05-ABDB-CB8EADA17FAF}" destId="{25A0FE80-F418-4680-B3D1-557C35F61DDB}" srcOrd="0" destOrd="0" presId="urn:microsoft.com/office/officeart/2005/8/layout/vList2"/>
    <dgm:cxn modelId="{18561344-5AF4-41C0-8521-942DAF95E038}" type="presOf" srcId="{1A31948A-144B-4B63-81F1-ACF796276B25}" destId="{D5CBE8E7-3813-481A-B455-F420B1631036}" srcOrd="0" destOrd="0" presId="urn:microsoft.com/office/officeart/2005/8/layout/vList2"/>
    <dgm:cxn modelId="{CC57D149-BF72-40B8-A332-10EB98F28E7F}" type="presOf" srcId="{48964402-D0AF-49BC-B7A5-0C225BF2661C}" destId="{BF8B30A4-4F1B-4F9F-8B23-83D2C30DBC15}" srcOrd="0" destOrd="0" presId="urn:microsoft.com/office/officeart/2005/8/layout/vList2"/>
    <dgm:cxn modelId="{9762F67A-DB1A-4617-BF1A-C2AE758B0395}" type="presOf" srcId="{C084F0B0-2B6C-4786-91FE-92A954D7782B}" destId="{A41E94EE-31E0-472C-A869-9233E6063F73}" srcOrd="0" destOrd="0" presId="urn:microsoft.com/office/officeart/2005/8/layout/vList2"/>
    <dgm:cxn modelId="{5223937E-C790-4410-9FB6-2D456FC93464}" srcId="{48964402-D0AF-49BC-B7A5-0C225BF2661C}" destId="{C084F0B0-2B6C-4786-91FE-92A954D7782B}" srcOrd="5" destOrd="0" parTransId="{D05D05B5-7909-4A1D-A9E2-8F3F95CC6562}" sibTransId="{07911845-632E-4D77-9BEC-2DCEEA2386D6}"/>
    <dgm:cxn modelId="{8032E18E-42DB-4CDF-8FE2-3CD7B872F103}" type="presOf" srcId="{0BBD74D9-839D-42BB-9F78-CC399FB43C5D}" destId="{C76C87EA-7C78-424D-871C-E836F26483CE}" srcOrd="0" destOrd="0" presId="urn:microsoft.com/office/officeart/2005/8/layout/vList2"/>
    <dgm:cxn modelId="{6F514E94-8490-4BEA-B3D2-5DC6F7AE35C0}" type="presOf" srcId="{863DCF71-E087-4D25-BD74-2B7C19AB30F6}" destId="{4314AC2A-91B0-4737-A726-7A433FAFFF4A}" srcOrd="0" destOrd="0" presId="urn:microsoft.com/office/officeart/2005/8/layout/vList2"/>
    <dgm:cxn modelId="{9D2292C5-B25D-49F7-BDD4-8FD15F73FE69}" srcId="{48964402-D0AF-49BC-B7A5-0C225BF2661C}" destId="{1A31948A-144B-4B63-81F1-ACF796276B25}" srcOrd="3" destOrd="0" parTransId="{07F3FB34-D8FB-43B7-AA24-74EBB75E5185}" sibTransId="{019538E4-F0F0-47EC-A1A3-69611C91ADBF}"/>
    <dgm:cxn modelId="{195A3FEB-5EAF-4A14-A515-3006A26EDA28}" type="presOf" srcId="{C2F7E7A8-615C-4683-A2FA-DFB2D157B2E3}" destId="{6B5EA6C4-C53F-482D-B870-69711EB320F4}" srcOrd="0" destOrd="0" presId="urn:microsoft.com/office/officeart/2005/8/layout/vList2"/>
    <dgm:cxn modelId="{D125A4FD-54FE-4F03-ACFE-8A887C5C92FE}" type="presOf" srcId="{BEF5F278-CA50-4CB1-9F4C-92260570F971}" destId="{7BB50EA2-89DE-4B18-98FC-9298DD865244}" srcOrd="0" destOrd="0" presId="urn:microsoft.com/office/officeart/2005/8/layout/vList2"/>
    <dgm:cxn modelId="{8AAC7D68-14CE-45F8-AA8C-03AC99B0DD14}" type="presParOf" srcId="{BF8B30A4-4F1B-4F9F-8B23-83D2C30DBC15}" destId="{4314AC2A-91B0-4737-A726-7A433FAFFF4A}" srcOrd="0" destOrd="0" presId="urn:microsoft.com/office/officeart/2005/8/layout/vList2"/>
    <dgm:cxn modelId="{0300113A-CC87-4363-B4A5-D0D5B0FD6B88}" type="presParOf" srcId="{BF8B30A4-4F1B-4F9F-8B23-83D2C30DBC15}" destId="{5C952A45-A27E-4AF7-B516-62FB8AEAD297}" srcOrd="1" destOrd="0" presId="urn:microsoft.com/office/officeart/2005/8/layout/vList2"/>
    <dgm:cxn modelId="{F82B9A83-03C3-49F5-8742-BB18E7BB2A32}" type="presParOf" srcId="{BF8B30A4-4F1B-4F9F-8B23-83D2C30DBC15}" destId="{C76C87EA-7C78-424D-871C-E836F26483CE}" srcOrd="2" destOrd="0" presId="urn:microsoft.com/office/officeart/2005/8/layout/vList2"/>
    <dgm:cxn modelId="{D17E1B92-C6EB-48A4-AB59-1FEE34FA2BEC}" type="presParOf" srcId="{BF8B30A4-4F1B-4F9F-8B23-83D2C30DBC15}" destId="{3062D4F3-5226-4634-824B-1C8F1869B1BD}" srcOrd="3" destOrd="0" presId="urn:microsoft.com/office/officeart/2005/8/layout/vList2"/>
    <dgm:cxn modelId="{8A429966-BA80-4220-B640-2630202EF530}" type="presParOf" srcId="{BF8B30A4-4F1B-4F9F-8B23-83D2C30DBC15}" destId="{25A0FE80-F418-4680-B3D1-557C35F61DDB}" srcOrd="4" destOrd="0" presId="urn:microsoft.com/office/officeart/2005/8/layout/vList2"/>
    <dgm:cxn modelId="{E62F21D2-DDCA-4D59-9A92-4A2EBF5160EE}" type="presParOf" srcId="{BF8B30A4-4F1B-4F9F-8B23-83D2C30DBC15}" destId="{99567D30-FBDD-4CF0-9B9D-6C6BBCB2A956}" srcOrd="5" destOrd="0" presId="urn:microsoft.com/office/officeart/2005/8/layout/vList2"/>
    <dgm:cxn modelId="{98F2418B-AD93-4D1D-B585-A1AC25CA99C0}" type="presParOf" srcId="{BF8B30A4-4F1B-4F9F-8B23-83D2C30DBC15}" destId="{D5CBE8E7-3813-481A-B455-F420B1631036}" srcOrd="6" destOrd="0" presId="urn:microsoft.com/office/officeart/2005/8/layout/vList2"/>
    <dgm:cxn modelId="{3B9953FB-8128-4ADE-82A3-41928AF6F4E1}" type="presParOf" srcId="{BF8B30A4-4F1B-4F9F-8B23-83D2C30DBC15}" destId="{2F4D567F-A8E1-4CE5-A2EC-74456367F9CF}" srcOrd="7" destOrd="0" presId="urn:microsoft.com/office/officeart/2005/8/layout/vList2"/>
    <dgm:cxn modelId="{57FEBE3B-5D1A-4D19-B871-131E3A448849}" type="presParOf" srcId="{BF8B30A4-4F1B-4F9F-8B23-83D2C30DBC15}" destId="{6B5EA6C4-C53F-482D-B870-69711EB320F4}" srcOrd="8" destOrd="0" presId="urn:microsoft.com/office/officeart/2005/8/layout/vList2"/>
    <dgm:cxn modelId="{D15A7E5C-F3D3-41F5-BD5E-A12AD95F784B}" type="presParOf" srcId="{BF8B30A4-4F1B-4F9F-8B23-83D2C30DBC15}" destId="{5A702858-3EDC-488C-A407-2BD2FEE41DF5}" srcOrd="9" destOrd="0" presId="urn:microsoft.com/office/officeart/2005/8/layout/vList2"/>
    <dgm:cxn modelId="{B933D2F5-6B18-4DE1-B09D-37A92CD000DD}" type="presParOf" srcId="{BF8B30A4-4F1B-4F9F-8B23-83D2C30DBC15}" destId="{A41E94EE-31E0-472C-A869-9233E6063F73}" srcOrd="10" destOrd="0" presId="urn:microsoft.com/office/officeart/2005/8/layout/vList2"/>
    <dgm:cxn modelId="{6091F11A-96ED-438E-9394-B578EC636AFC}" type="presParOf" srcId="{BF8B30A4-4F1B-4F9F-8B23-83D2C30DBC15}" destId="{01AA0607-3780-4216-B9BB-759DA0431AB5}" srcOrd="11" destOrd="0" presId="urn:microsoft.com/office/officeart/2005/8/layout/vList2"/>
    <dgm:cxn modelId="{490EADDD-1B2D-4E6E-8EDB-C5168FBFB58C}" type="presParOf" srcId="{BF8B30A4-4F1B-4F9F-8B23-83D2C30DBC15}" destId="{7BB50EA2-89DE-4B18-98FC-9298DD865244}"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4AC2A-91B0-4737-A726-7A433FAFFF4A}">
      <dsp:nvSpPr>
        <dsp:cNvPr id="0" name=""/>
        <dsp:cNvSpPr/>
      </dsp:nvSpPr>
      <dsp:spPr>
        <a:xfrm>
          <a:off x="0" y="62302"/>
          <a:ext cx="4908665" cy="210600"/>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b="0" i="0" kern="1200"/>
            <a:t>Atlassian's IT Service Management software</a:t>
          </a:r>
          <a:endParaRPr lang="en-IN" sz="900" kern="1200"/>
        </a:p>
      </dsp:txBody>
      <dsp:txXfrm>
        <a:off x="10281" y="72583"/>
        <a:ext cx="4888103" cy="190038"/>
      </dsp:txXfrm>
    </dsp:sp>
    <dsp:sp modelId="{C76C87EA-7C78-424D-871C-E836F26483CE}">
      <dsp:nvSpPr>
        <dsp:cNvPr id="0" name=""/>
        <dsp:cNvSpPr/>
      </dsp:nvSpPr>
      <dsp:spPr>
        <a:xfrm>
          <a:off x="0" y="298822"/>
          <a:ext cx="4908665" cy="210600"/>
        </a:xfrm>
        <a:prstGeom prst="roundRect">
          <a:avLst/>
        </a:prstGeom>
        <a:solidFill>
          <a:schemeClr val="accent1">
            <a:shade val="80000"/>
            <a:hueOff val="67250"/>
            <a:satOff val="-2566"/>
            <a:lumOff val="47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b="0" i="0" kern="1200"/>
            <a:t>Microsoft's comprehensive software stack</a:t>
          </a:r>
          <a:endParaRPr lang="en-IN" sz="900" kern="1200"/>
        </a:p>
      </dsp:txBody>
      <dsp:txXfrm>
        <a:off x="10281" y="309103"/>
        <a:ext cx="4888103" cy="190038"/>
      </dsp:txXfrm>
    </dsp:sp>
    <dsp:sp modelId="{25A0FE80-F418-4680-B3D1-557C35F61DDB}">
      <dsp:nvSpPr>
        <dsp:cNvPr id="0" name=""/>
        <dsp:cNvSpPr/>
      </dsp:nvSpPr>
      <dsp:spPr>
        <a:xfrm>
          <a:off x="0" y="535342"/>
          <a:ext cx="4908665" cy="210600"/>
        </a:xfrm>
        <a:prstGeom prst="roundRect">
          <a:avLst/>
        </a:prstGeom>
        <a:solidFill>
          <a:schemeClr val="accent1">
            <a:shade val="80000"/>
            <a:hueOff val="134500"/>
            <a:satOff val="-5133"/>
            <a:lumOff val="95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b="0" i="0" kern="1200"/>
            <a:t>Hashicorp's suite of tools </a:t>
          </a:r>
          <a:r>
            <a:rPr lang="en-US" sz="900" b="0" i="0" kern="1200"/>
            <a:t>- </a:t>
          </a:r>
          <a:r>
            <a:rPr lang="en-IN" sz="900" b="0" i="0" kern="1200"/>
            <a:t>Terraform, Vault, and Consul</a:t>
          </a:r>
          <a:endParaRPr lang="en-IN" sz="900" kern="1200"/>
        </a:p>
      </dsp:txBody>
      <dsp:txXfrm>
        <a:off x="10281" y="545623"/>
        <a:ext cx="4888103" cy="190038"/>
      </dsp:txXfrm>
    </dsp:sp>
    <dsp:sp modelId="{D5CBE8E7-3813-481A-B455-F420B1631036}">
      <dsp:nvSpPr>
        <dsp:cNvPr id="0" name=""/>
        <dsp:cNvSpPr/>
      </dsp:nvSpPr>
      <dsp:spPr>
        <a:xfrm>
          <a:off x="0" y="771863"/>
          <a:ext cx="4908665" cy="210600"/>
        </a:xfrm>
        <a:prstGeom prst="roundRect">
          <a:avLst/>
        </a:prstGeom>
        <a:solidFill>
          <a:schemeClr val="accent1">
            <a:shade val="80000"/>
            <a:hueOff val="201751"/>
            <a:satOff val="-7699"/>
            <a:lumOff val="142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b="0" i="0" kern="1200"/>
            <a:t>Checkpoint perimeter </a:t>
          </a:r>
          <a:r>
            <a:rPr lang="en-IN" sz="900" kern="1200"/>
            <a:t>se</a:t>
          </a:r>
          <a:r>
            <a:rPr lang="en-IN" sz="900" b="0" i="0" kern="1200"/>
            <a:t>curity solutions</a:t>
          </a:r>
          <a:endParaRPr lang="en-IN" sz="900" kern="1200"/>
        </a:p>
      </dsp:txBody>
      <dsp:txXfrm>
        <a:off x="10281" y="782144"/>
        <a:ext cx="4888103" cy="190038"/>
      </dsp:txXfrm>
    </dsp:sp>
    <dsp:sp modelId="{6B5EA6C4-C53F-482D-B870-69711EB320F4}">
      <dsp:nvSpPr>
        <dsp:cNvPr id="0" name=""/>
        <dsp:cNvSpPr/>
      </dsp:nvSpPr>
      <dsp:spPr>
        <a:xfrm>
          <a:off x="0" y="1008383"/>
          <a:ext cx="4908665" cy="210600"/>
        </a:xfrm>
        <a:prstGeom prst="roundRect">
          <a:avLst/>
        </a:prstGeom>
        <a:solidFill>
          <a:schemeClr val="accent1">
            <a:shade val="80000"/>
            <a:hueOff val="269001"/>
            <a:satOff val="-10265"/>
            <a:lumOff val="190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b="0" i="0" kern="1200"/>
            <a:t>Colortokens' micro-segmentation solutions</a:t>
          </a:r>
          <a:endParaRPr lang="en-IN" sz="900" kern="1200"/>
        </a:p>
      </dsp:txBody>
      <dsp:txXfrm>
        <a:off x="10281" y="1018664"/>
        <a:ext cx="4888103" cy="190038"/>
      </dsp:txXfrm>
    </dsp:sp>
    <dsp:sp modelId="{A41E94EE-31E0-472C-A869-9233E6063F73}">
      <dsp:nvSpPr>
        <dsp:cNvPr id="0" name=""/>
        <dsp:cNvSpPr/>
      </dsp:nvSpPr>
      <dsp:spPr>
        <a:xfrm>
          <a:off x="0" y="1244902"/>
          <a:ext cx="4908665" cy="210600"/>
        </a:xfrm>
        <a:prstGeom prst="roundRect">
          <a:avLst/>
        </a:prstGeom>
        <a:solidFill>
          <a:schemeClr val="accent1">
            <a:shade val="80000"/>
            <a:hueOff val="336251"/>
            <a:satOff val="-12832"/>
            <a:lumOff val="23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b="0" i="0" kern="1200"/>
            <a:t>Okta's solutions for Privileged Identity Management and Privileged Access Management </a:t>
          </a:r>
          <a:endParaRPr lang="en-IN" sz="900" kern="1200"/>
        </a:p>
      </dsp:txBody>
      <dsp:txXfrm>
        <a:off x="10281" y="1255183"/>
        <a:ext cx="4888103" cy="190038"/>
      </dsp:txXfrm>
    </dsp:sp>
    <dsp:sp modelId="{7BB50EA2-89DE-4B18-98FC-9298DD865244}">
      <dsp:nvSpPr>
        <dsp:cNvPr id="0" name=""/>
        <dsp:cNvSpPr/>
      </dsp:nvSpPr>
      <dsp:spPr>
        <a:xfrm>
          <a:off x="0" y="1481423"/>
          <a:ext cx="4908665" cy="210600"/>
        </a:xfrm>
        <a:prstGeom prst="roundRect">
          <a:avLst/>
        </a:prstGeom>
        <a:solidFill>
          <a:schemeClr val="accent1">
            <a:shade val="80000"/>
            <a:hueOff val="403501"/>
            <a:satOff val="-15398"/>
            <a:lumOff val="285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N" sz="900" b="0" i="0" kern="1200"/>
            <a:t>Automation Anywhere</a:t>
          </a:r>
          <a:r>
            <a:rPr lang="en-US" sz="900" kern="1200"/>
            <a:t> software</a:t>
          </a:r>
          <a:endParaRPr lang="en-IN" sz="900" kern="1200"/>
        </a:p>
      </dsp:txBody>
      <dsp:txXfrm>
        <a:off x="10281" y="1491704"/>
        <a:ext cx="4888103" cy="1900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42F12-10EC-49B2-8A4E-FCA13B3A5838}" type="datetimeFigureOut">
              <a:rPr lang="en-IN" smtClean="0"/>
              <a:t>24-07-2023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894A7-33F0-48C3-AA70-BE17FE9FB023}" type="slidenum">
              <a:rPr lang="en-IN" smtClean="0"/>
              <a:t>‹#›</a:t>
            </a:fld>
            <a:endParaRPr lang="en-IN"/>
          </a:p>
        </p:txBody>
      </p:sp>
    </p:spTree>
    <p:extLst>
      <p:ext uri="{BB962C8B-B14F-4D97-AF65-F5344CB8AC3E}">
        <p14:creationId xmlns:p14="http://schemas.microsoft.com/office/powerpoint/2010/main" val="4021941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23" y="67300"/>
            <a:ext cx="12191976" cy="1420254"/>
          </a:xfrm>
          <a:prstGeom prst="flowChartDocument">
            <a:avLst/>
          </a:prstGeom>
          <a:no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11" name="Shape 11"/>
          <p:cNvSpPr txBox="1">
            <a:spLocks noGrp="1"/>
          </p:cNvSpPr>
          <p:nvPr>
            <p:ph type="ctrTitle"/>
          </p:nvPr>
        </p:nvSpPr>
        <p:spPr>
          <a:xfrm>
            <a:off x="914400" y="2111123"/>
            <a:ext cx="10363200" cy="1546500"/>
          </a:xfrm>
          <a:prstGeom prst="rect">
            <a:avLst/>
          </a:prstGeom>
        </p:spPr>
        <p:txBody>
          <a:bodyPr lIns="91425" tIns="91425" rIns="91425" bIns="91425" anchor="b" anchorCtr="0"/>
          <a:lstStyle>
            <a:lvl1pPr lvl="0"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1pPr>
            <a:lvl2pPr lvl="1"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2pPr>
            <a:lvl3pPr lvl="2"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3pPr>
            <a:lvl4pPr lvl="3"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4pPr>
            <a:lvl5pPr lvl="4"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5pPr>
            <a:lvl6pPr lvl="5"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6pPr>
            <a:lvl7pPr lvl="6"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7pPr>
            <a:lvl8pPr lvl="7"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8pPr>
            <a:lvl9pPr lvl="8" algn="ctr">
              <a:spcBef>
                <a:spcPts val="0"/>
              </a:spcBef>
              <a:buClr>
                <a:srgbClr val="666666"/>
              </a:buClr>
              <a:buSzPct val="100000"/>
              <a:buFont typeface="Times New Roman"/>
              <a:defRPr sz="3200">
                <a:solidFill>
                  <a:srgbClr val="666666"/>
                </a:solidFill>
                <a:latin typeface="Times New Roman"/>
                <a:ea typeface="Times New Roman"/>
                <a:cs typeface="Times New Roman"/>
                <a:sym typeface="Times New Roman"/>
              </a:defRPr>
            </a:lvl9pPr>
          </a:lstStyle>
          <a:p>
            <a:endParaRPr/>
          </a:p>
        </p:txBody>
      </p:sp>
      <p:sp>
        <p:nvSpPr>
          <p:cNvPr id="12" name="Shape 12"/>
          <p:cNvSpPr txBox="1">
            <a:spLocks noGrp="1"/>
          </p:cNvSpPr>
          <p:nvPr>
            <p:ph type="subTitle" idx="1"/>
          </p:nvPr>
        </p:nvSpPr>
        <p:spPr>
          <a:xfrm>
            <a:off x="914400" y="3786737"/>
            <a:ext cx="10363200" cy="1046400"/>
          </a:xfrm>
          <a:prstGeom prst="rect">
            <a:avLst/>
          </a:prstGeom>
        </p:spPr>
        <p:txBody>
          <a:bodyPr lIns="91425" tIns="91425" rIns="91425" bIns="91425" anchor="t" anchorCtr="0"/>
          <a:lstStyle>
            <a:lvl1pPr lvl="0" algn="ctr">
              <a:spcBef>
                <a:spcPts val="0"/>
              </a:spcBef>
              <a:buClr>
                <a:srgbClr val="000000"/>
              </a:buClr>
              <a:buSzPct val="100000"/>
              <a:buFont typeface="Times New Roman"/>
              <a:buNone/>
              <a:defRPr sz="2800">
                <a:solidFill>
                  <a:srgbClr val="000000"/>
                </a:solidFill>
                <a:latin typeface="Times New Roman"/>
                <a:ea typeface="Times New Roman"/>
                <a:cs typeface="Times New Roman"/>
                <a:sym typeface="Times New Roman"/>
              </a:defRPr>
            </a:lvl1pPr>
            <a:lvl2pPr lvl="1" algn="ctr">
              <a:spcBef>
                <a:spcPts val="0"/>
              </a:spcBef>
              <a:buClr>
                <a:srgbClr val="000000"/>
              </a:buClr>
              <a:buFont typeface="Georgia"/>
              <a:buNone/>
              <a:defRPr>
                <a:solidFill>
                  <a:srgbClr val="000000"/>
                </a:solidFill>
                <a:latin typeface="Georgia"/>
                <a:ea typeface="Georgia"/>
                <a:cs typeface="Georgia"/>
                <a:sym typeface="Georgia"/>
              </a:defRPr>
            </a:lvl2pPr>
            <a:lvl3pPr lvl="2" algn="ctr">
              <a:spcBef>
                <a:spcPts val="0"/>
              </a:spcBef>
              <a:buClr>
                <a:srgbClr val="000000"/>
              </a:buClr>
              <a:buFont typeface="Georgia"/>
              <a:buNone/>
              <a:defRPr>
                <a:solidFill>
                  <a:srgbClr val="000000"/>
                </a:solidFill>
                <a:latin typeface="Georgia"/>
                <a:ea typeface="Georgia"/>
                <a:cs typeface="Georgia"/>
                <a:sym typeface="Georgia"/>
              </a:defRPr>
            </a:lvl3pPr>
            <a:lvl4pPr lvl="3" algn="ctr">
              <a:spcBef>
                <a:spcPts val="0"/>
              </a:spcBef>
              <a:buClr>
                <a:srgbClr val="000000"/>
              </a:buClr>
              <a:buSzPct val="100000"/>
              <a:buFont typeface="Georgia"/>
              <a:buNone/>
              <a:defRPr sz="2400">
                <a:solidFill>
                  <a:srgbClr val="000000"/>
                </a:solidFill>
                <a:latin typeface="Georgia"/>
                <a:ea typeface="Georgia"/>
                <a:cs typeface="Georgia"/>
                <a:sym typeface="Georgia"/>
              </a:defRPr>
            </a:lvl4pPr>
            <a:lvl5pPr lvl="4" algn="ctr">
              <a:spcBef>
                <a:spcPts val="0"/>
              </a:spcBef>
              <a:buClr>
                <a:srgbClr val="000000"/>
              </a:buClr>
              <a:buSzPct val="100000"/>
              <a:buFont typeface="Georgia"/>
              <a:buNone/>
              <a:defRPr sz="2400">
                <a:solidFill>
                  <a:srgbClr val="000000"/>
                </a:solidFill>
                <a:latin typeface="Georgia"/>
                <a:ea typeface="Georgia"/>
                <a:cs typeface="Georgia"/>
                <a:sym typeface="Georgia"/>
              </a:defRPr>
            </a:lvl5pPr>
            <a:lvl6pPr lvl="5" algn="ctr">
              <a:spcBef>
                <a:spcPts val="0"/>
              </a:spcBef>
              <a:buClr>
                <a:srgbClr val="000000"/>
              </a:buClr>
              <a:buSzPct val="100000"/>
              <a:buFont typeface="Georgia"/>
              <a:buNone/>
              <a:defRPr sz="2400">
                <a:solidFill>
                  <a:srgbClr val="000000"/>
                </a:solidFill>
                <a:latin typeface="Georgia"/>
                <a:ea typeface="Georgia"/>
                <a:cs typeface="Georgia"/>
                <a:sym typeface="Georgia"/>
              </a:defRPr>
            </a:lvl6pPr>
            <a:lvl7pPr lvl="6" algn="ctr">
              <a:spcBef>
                <a:spcPts val="0"/>
              </a:spcBef>
              <a:buClr>
                <a:srgbClr val="000000"/>
              </a:buClr>
              <a:buSzPct val="100000"/>
              <a:buFont typeface="Georgia"/>
              <a:buNone/>
              <a:defRPr sz="2400">
                <a:solidFill>
                  <a:srgbClr val="000000"/>
                </a:solidFill>
                <a:latin typeface="Georgia"/>
                <a:ea typeface="Georgia"/>
                <a:cs typeface="Georgia"/>
                <a:sym typeface="Georgia"/>
              </a:defRPr>
            </a:lvl7pPr>
            <a:lvl8pPr lvl="7" algn="ctr">
              <a:spcBef>
                <a:spcPts val="0"/>
              </a:spcBef>
              <a:buClr>
                <a:srgbClr val="000000"/>
              </a:buClr>
              <a:buSzPct val="100000"/>
              <a:buFont typeface="Georgia"/>
              <a:buNone/>
              <a:defRPr sz="2400">
                <a:solidFill>
                  <a:srgbClr val="000000"/>
                </a:solidFill>
                <a:latin typeface="Georgia"/>
                <a:ea typeface="Georgia"/>
                <a:cs typeface="Georgia"/>
                <a:sym typeface="Georgia"/>
              </a:defRPr>
            </a:lvl8pPr>
            <a:lvl9pPr lvl="8" algn="ctr">
              <a:spcBef>
                <a:spcPts val="0"/>
              </a:spcBef>
              <a:buClr>
                <a:srgbClr val="000000"/>
              </a:buClr>
              <a:buSzPct val="100000"/>
              <a:buFont typeface="Georgia"/>
              <a:buNone/>
              <a:defRPr sz="2400">
                <a:solidFill>
                  <a:srgbClr val="000000"/>
                </a:solidFill>
                <a:latin typeface="Georgia"/>
                <a:ea typeface="Georgia"/>
                <a:cs typeface="Georgia"/>
                <a:sym typeface="Georgia"/>
              </a:defRPr>
            </a:lvl9pPr>
          </a:lstStyle>
          <a:p>
            <a:endParaRPr/>
          </a:p>
        </p:txBody>
      </p:sp>
      <p:sp>
        <p:nvSpPr>
          <p:cNvPr id="13" name="Shape 13"/>
          <p:cNvSpPr/>
          <p:nvPr/>
        </p:nvSpPr>
        <p:spPr>
          <a:xfrm flipH="1">
            <a:off x="23" y="0"/>
            <a:ext cx="12191976" cy="1420254"/>
          </a:xfrm>
          <a:prstGeom prst="flowChartDocument">
            <a:avLst/>
          </a:prstGeom>
          <a:solidFill>
            <a:srgbClr val="0B5394"/>
          </a:solidFill>
          <a:ln>
            <a:noFill/>
          </a:ln>
        </p:spPr>
        <p:txBody>
          <a:bodyPr lIns="91425" tIns="91425" rIns="91425" bIns="91425" anchor="ctr" anchorCtr="0">
            <a:noAutofit/>
          </a:bodyPr>
          <a:lstStyle/>
          <a:p>
            <a:pPr lvl="0">
              <a:spcBef>
                <a:spcPts val="0"/>
              </a:spcBef>
              <a:buNone/>
            </a:pPr>
            <a:endParaRPr sz="1800"/>
          </a:p>
        </p:txBody>
      </p:sp>
      <p:pic>
        <p:nvPicPr>
          <p:cNvPr id="14" name="Shape 14" descr="cu white.png"/>
          <p:cNvPicPr preferRelativeResize="0"/>
          <p:nvPr/>
        </p:nvPicPr>
        <p:blipFill>
          <a:blip r:embed="rId2">
            <a:alphaModFix/>
          </a:blip>
          <a:stretch>
            <a:fillRect/>
          </a:stretch>
        </p:blipFill>
        <p:spPr>
          <a:xfrm>
            <a:off x="7830400" y="257950"/>
            <a:ext cx="3281001" cy="997424"/>
          </a:xfrm>
          <a:prstGeom prst="rect">
            <a:avLst/>
          </a:prstGeom>
          <a:noFill/>
          <a:ln>
            <a:noFill/>
          </a:ln>
        </p:spPr>
      </p:pic>
      <p:sp>
        <p:nvSpPr>
          <p:cNvPr id="15" name="Shape 15"/>
          <p:cNvSpPr/>
          <p:nvPr/>
        </p:nvSpPr>
        <p:spPr>
          <a:xfrm>
            <a:off x="-14700" y="5919900"/>
            <a:ext cx="12206800" cy="9381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16" name="Shape 16"/>
          <p:cNvSpPr txBox="1"/>
          <p:nvPr/>
        </p:nvSpPr>
        <p:spPr>
          <a:xfrm>
            <a:off x="33" y="5919900"/>
            <a:ext cx="4762800" cy="938100"/>
          </a:xfrm>
          <a:prstGeom prst="rect">
            <a:avLst/>
          </a:prstGeom>
          <a:noFill/>
          <a:ln>
            <a:noFill/>
          </a:ln>
        </p:spPr>
        <p:txBody>
          <a:bodyPr lIns="91425" tIns="91425" rIns="91425" bIns="91425" anchor="t" anchorCtr="0">
            <a:noAutofit/>
          </a:bodyPr>
          <a:lstStyle/>
          <a:p>
            <a:pPr lvl="0" algn="ctr" rtl="0">
              <a:spcBef>
                <a:spcPts val="0"/>
              </a:spcBef>
              <a:buNone/>
            </a:pPr>
            <a:r>
              <a:rPr lang="en-GB" sz="1800" b="1">
                <a:solidFill>
                  <a:srgbClr val="FFFFFF"/>
                </a:solidFill>
                <a:latin typeface="Georgia"/>
                <a:ea typeface="Georgia"/>
                <a:cs typeface="Georgia"/>
                <a:sym typeface="Georgia"/>
              </a:rPr>
              <a:t>Mission</a:t>
            </a:r>
          </a:p>
          <a:p>
            <a:pPr lvl="0" algn="ctr" rtl="0">
              <a:spcBef>
                <a:spcPts val="0"/>
              </a:spcBef>
              <a:buNone/>
            </a:pPr>
            <a:r>
              <a:rPr lang="en-GB" sz="1100">
                <a:solidFill>
                  <a:srgbClr val="FFFFFF"/>
                </a:solidFill>
                <a:latin typeface="Georgia"/>
                <a:ea typeface="Georgia"/>
                <a:cs typeface="Georgia"/>
                <a:sym typeface="Georgia"/>
              </a:rPr>
              <a:t>Christ University is a nurturing ground for an individual’s holistic development to make effective contribution to the society in a dynamic environment</a:t>
            </a:r>
          </a:p>
        </p:txBody>
      </p:sp>
      <p:sp>
        <p:nvSpPr>
          <p:cNvPr id="17" name="Shape 17"/>
          <p:cNvSpPr txBox="1"/>
          <p:nvPr/>
        </p:nvSpPr>
        <p:spPr>
          <a:xfrm>
            <a:off x="4945433" y="5919901"/>
            <a:ext cx="2707600" cy="641099"/>
          </a:xfrm>
          <a:prstGeom prst="rect">
            <a:avLst/>
          </a:prstGeom>
          <a:noFill/>
          <a:ln>
            <a:noFill/>
          </a:ln>
        </p:spPr>
        <p:txBody>
          <a:bodyPr lIns="91425" tIns="91425" rIns="91425" bIns="91425" anchor="ctr" anchorCtr="0">
            <a:noAutofit/>
          </a:bodyPr>
          <a:lstStyle/>
          <a:p>
            <a:pPr lvl="0" algn="ctr" rtl="0">
              <a:spcBef>
                <a:spcPts val="0"/>
              </a:spcBef>
              <a:buNone/>
            </a:pPr>
            <a:r>
              <a:rPr lang="en-GB" sz="1800" b="1">
                <a:solidFill>
                  <a:srgbClr val="FFFFFF"/>
                </a:solidFill>
                <a:latin typeface="Georgia"/>
                <a:ea typeface="Georgia"/>
                <a:cs typeface="Georgia"/>
                <a:sym typeface="Georgia"/>
              </a:rPr>
              <a:t>Vision</a:t>
            </a:r>
          </a:p>
          <a:p>
            <a:pPr lvl="0" algn="ctr" rtl="0">
              <a:spcBef>
                <a:spcPts val="0"/>
              </a:spcBef>
              <a:buNone/>
            </a:pPr>
            <a:r>
              <a:rPr lang="en-GB" sz="1100">
                <a:solidFill>
                  <a:srgbClr val="FFFFFF"/>
                </a:solidFill>
                <a:latin typeface="Georgia"/>
                <a:ea typeface="Georgia"/>
                <a:cs typeface="Georgia"/>
                <a:sym typeface="Georgia"/>
              </a:rPr>
              <a:t>Excellence and Service</a:t>
            </a:r>
          </a:p>
        </p:txBody>
      </p:sp>
      <p:sp>
        <p:nvSpPr>
          <p:cNvPr id="18" name="Shape 18"/>
          <p:cNvSpPr txBox="1"/>
          <p:nvPr/>
        </p:nvSpPr>
        <p:spPr>
          <a:xfrm>
            <a:off x="8090501" y="5919900"/>
            <a:ext cx="3979199" cy="938100"/>
          </a:xfrm>
          <a:prstGeom prst="rect">
            <a:avLst/>
          </a:prstGeom>
          <a:noFill/>
          <a:ln>
            <a:noFill/>
          </a:ln>
        </p:spPr>
        <p:txBody>
          <a:bodyPr lIns="91425" tIns="91425" rIns="91425" bIns="91425" anchor="t" anchorCtr="0">
            <a:noAutofit/>
          </a:bodyPr>
          <a:lstStyle/>
          <a:p>
            <a:pPr lvl="0" algn="ctr" rtl="0">
              <a:spcBef>
                <a:spcPts val="0"/>
              </a:spcBef>
              <a:buNone/>
            </a:pPr>
            <a:r>
              <a:rPr lang="en-GB" sz="1800" b="1">
                <a:solidFill>
                  <a:srgbClr val="FFFFFF"/>
                </a:solidFill>
                <a:latin typeface="Georgia"/>
                <a:ea typeface="Georgia"/>
                <a:cs typeface="Georgia"/>
                <a:sym typeface="Georgia"/>
              </a:rPr>
              <a:t>Core Values</a:t>
            </a:r>
          </a:p>
          <a:p>
            <a:pPr lvl="0" algn="ctr" rtl="0">
              <a:spcBef>
                <a:spcPts val="0"/>
              </a:spcBef>
              <a:buNone/>
            </a:pPr>
            <a:r>
              <a:rPr lang="en-GB" sz="1100">
                <a:solidFill>
                  <a:srgbClr val="FFFFFF"/>
                </a:solidFill>
                <a:latin typeface="Georgia"/>
                <a:ea typeface="Georgia"/>
                <a:cs typeface="Georgia"/>
                <a:sym typeface="Georgia"/>
              </a:rPr>
              <a:t>Faith in God |  Moral Uprightness</a:t>
            </a:r>
          </a:p>
          <a:p>
            <a:pPr lvl="0" algn="ctr" rtl="0">
              <a:spcBef>
                <a:spcPts val="0"/>
              </a:spcBef>
              <a:buNone/>
            </a:pPr>
            <a:r>
              <a:rPr lang="en-GB" sz="1100">
                <a:solidFill>
                  <a:srgbClr val="FFFFFF"/>
                </a:solidFill>
                <a:latin typeface="Georgia"/>
                <a:ea typeface="Georgia"/>
                <a:cs typeface="Georgia"/>
                <a:sym typeface="Georgia"/>
              </a:rPr>
              <a:t> Love of Fellow Beings |  Social Responsibility | Pursuit of Excellence</a:t>
            </a:r>
          </a:p>
        </p:txBody>
      </p:sp>
    </p:spTree>
    <p:extLst>
      <p:ext uri="{BB962C8B-B14F-4D97-AF65-F5344CB8AC3E}">
        <p14:creationId xmlns:p14="http://schemas.microsoft.com/office/powerpoint/2010/main" val="179941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09600" y="614974"/>
            <a:ext cx="10972800" cy="723900"/>
          </a:xfrm>
          <a:prstGeom prst="rect">
            <a:avLst/>
          </a:prstGeom>
        </p:spPr>
        <p:txBody>
          <a:bodyPr lIns="91425" tIns="91425" rIns="91425" bIns="91425" anchor="b" anchorCtr="0"/>
          <a:lstStyle>
            <a:lvl1pPr lvl="0">
              <a:spcBef>
                <a:spcPts val="0"/>
              </a:spcBef>
              <a:buClr>
                <a:srgbClr val="434343"/>
              </a:buClr>
              <a:buSzPct val="100000"/>
              <a:buFont typeface="Times New Roman"/>
              <a:defRPr sz="2800">
                <a:solidFill>
                  <a:srgbClr val="434343"/>
                </a:solidFill>
                <a:latin typeface="Times New Roman"/>
                <a:ea typeface="Times New Roman"/>
                <a:cs typeface="Times New Roman"/>
                <a:sym typeface="Times New Roman"/>
              </a:defRPr>
            </a:lvl1pPr>
            <a:lvl2pPr lvl="1">
              <a:spcBef>
                <a:spcPts val="0"/>
              </a:spcBef>
              <a:buSzPct val="100000"/>
              <a:buFont typeface="Gentium Book Basic"/>
              <a:defRPr sz="3000">
                <a:latin typeface="Gentium Book Basic"/>
                <a:ea typeface="Gentium Book Basic"/>
                <a:cs typeface="Gentium Book Basic"/>
                <a:sym typeface="Gentium Book Basic"/>
              </a:defRPr>
            </a:lvl2pPr>
            <a:lvl3pPr lvl="2">
              <a:spcBef>
                <a:spcPts val="0"/>
              </a:spcBef>
              <a:buSzPct val="100000"/>
              <a:buFont typeface="Gentium Book Basic"/>
              <a:defRPr sz="3000">
                <a:latin typeface="Gentium Book Basic"/>
                <a:ea typeface="Gentium Book Basic"/>
                <a:cs typeface="Gentium Book Basic"/>
                <a:sym typeface="Gentium Book Basic"/>
              </a:defRPr>
            </a:lvl3pPr>
            <a:lvl4pPr lvl="3">
              <a:spcBef>
                <a:spcPts val="0"/>
              </a:spcBef>
              <a:buSzPct val="100000"/>
              <a:buFont typeface="Gentium Book Basic"/>
              <a:defRPr sz="3000">
                <a:latin typeface="Gentium Book Basic"/>
                <a:ea typeface="Gentium Book Basic"/>
                <a:cs typeface="Gentium Book Basic"/>
                <a:sym typeface="Gentium Book Basic"/>
              </a:defRPr>
            </a:lvl4pPr>
            <a:lvl5pPr lvl="4">
              <a:spcBef>
                <a:spcPts val="0"/>
              </a:spcBef>
              <a:buSzPct val="100000"/>
              <a:buFont typeface="Gentium Book Basic"/>
              <a:defRPr sz="3000">
                <a:latin typeface="Gentium Book Basic"/>
                <a:ea typeface="Gentium Book Basic"/>
                <a:cs typeface="Gentium Book Basic"/>
                <a:sym typeface="Gentium Book Basic"/>
              </a:defRPr>
            </a:lvl5pPr>
            <a:lvl6pPr lvl="5">
              <a:spcBef>
                <a:spcPts val="0"/>
              </a:spcBef>
              <a:buSzPct val="100000"/>
              <a:buFont typeface="Gentium Book Basic"/>
              <a:defRPr sz="3000">
                <a:latin typeface="Gentium Book Basic"/>
                <a:ea typeface="Gentium Book Basic"/>
                <a:cs typeface="Gentium Book Basic"/>
                <a:sym typeface="Gentium Book Basic"/>
              </a:defRPr>
            </a:lvl6pPr>
            <a:lvl7pPr lvl="6">
              <a:spcBef>
                <a:spcPts val="0"/>
              </a:spcBef>
              <a:buSzPct val="100000"/>
              <a:buFont typeface="Gentium Book Basic"/>
              <a:defRPr sz="3000">
                <a:latin typeface="Gentium Book Basic"/>
                <a:ea typeface="Gentium Book Basic"/>
                <a:cs typeface="Gentium Book Basic"/>
                <a:sym typeface="Gentium Book Basic"/>
              </a:defRPr>
            </a:lvl7pPr>
            <a:lvl8pPr lvl="7">
              <a:spcBef>
                <a:spcPts val="0"/>
              </a:spcBef>
              <a:buSzPct val="100000"/>
              <a:buFont typeface="Gentium Book Basic"/>
              <a:defRPr sz="3000">
                <a:latin typeface="Gentium Book Basic"/>
                <a:ea typeface="Gentium Book Basic"/>
                <a:cs typeface="Gentium Book Basic"/>
                <a:sym typeface="Gentium Book Basic"/>
              </a:defRPr>
            </a:lvl8pPr>
            <a:lvl9pPr lvl="8">
              <a:spcBef>
                <a:spcPts val="0"/>
              </a:spcBef>
              <a:buSzPct val="100000"/>
              <a:buFont typeface="Gentium Book Basic"/>
              <a:defRPr sz="3000">
                <a:latin typeface="Gentium Book Basic"/>
                <a:ea typeface="Gentium Book Basic"/>
                <a:cs typeface="Gentium Book Basic"/>
                <a:sym typeface="Gentium Book Basic"/>
              </a:defRPr>
            </a:lvl9pPr>
          </a:lstStyle>
          <a:p>
            <a:endParaRPr/>
          </a:p>
        </p:txBody>
      </p:sp>
      <p:sp>
        <p:nvSpPr>
          <p:cNvPr id="29" name="Shape 29"/>
          <p:cNvSpPr txBox="1">
            <a:spLocks noGrp="1"/>
          </p:cNvSpPr>
          <p:nvPr>
            <p:ph type="body" idx="1"/>
          </p:nvPr>
        </p:nvSpPr>
        <p:spPr>
          <a:xfrm>
            <a:off x="609600" y="1600200"/>
            <a:ext cx="5326000" cy="4747500"/>
          </a:xfrm>
          <a:prstGeom prst="rect">
            <a:avLst/>
          </a:prstGeom>
        </p:spPr>
        <p:txBody>
          <a:bodyPr lIns="91425" tIns="91425" rIns="91425" bIns="91425" anchor="t" anchorCtr="0"/>
          <a:lstStyle>
            <a:lvl1pPr lvl="0">
              <a:spcBef>
                <a:spcPts val="0"/>
              </a:spcBef>
              <a:buSzPct val="100000"/>
              <a:buFont typeface="Times New Roman"/>
              <a:defRPr sz="2600">
                <a:latin typeface="Times New Roman"/>
                <a:ea typeface="Times New Roman"/>
                <a:cs typeface="Times New Roman"/>
                <a:sym typeface="Times New Roman"/>
              </a:defRPr>
            </a:lvl1pPr>
            <a:lvl2pPr lvl="1">
              <a:spcBef>
                <a:spcPts val="0"/>
              </a:spcBef>
              <a:buFont typeface="Times New Roman"/>
              <a:defRPr>
                <a:latin typeface="Times New Roman"/>
                <a:ea typeface="Times New Roman"/>
                <a:cs typeface="Times New Roman"/>
                <a:sym typeface="Times New Roman"/>
              </a:defRPr>
            </a:lvl2pPr>
            <a:lvl3pPr lvl="2">
              <a:spcBef>
                <a:spcPts val="0"/>
              </a:spcBef>
              <a:buSzPct val="100000"/>
              <a:buFont typeface="Times New Roman"/>
              <a:defRPr sz="2200">
                <a:latin typeface="Times New Roman"/>
                <a:ea typeface="Times New Roman"/>
                <a:cs typeface="Times New Roman"/>
                <a:sym typeface="Times New Roman"/>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2"/>
          </p:nvPr>
        </p:nvSpPr>
        <p:spPr>
          <a:xfrm>
            <a:off x="6256367" y="1600200"/>
            <a:ext cx="5326000" cy="4747500"/>
          </a:xfrm>
          <a:prstGeom prst="rect">
            <a:avLst/>
          </a:prstGeom>
        </p:spPr>
        <p:txBody>
          <a:bodyPr lIns="91425" tIns="91425" rIns="91425" bIns="91425" anchor="t" anchorCtr="0"/>
          <a:lstStyle>
            <a:lvl1pPr lvl="0">
              <a:spcBef>
                <a:spcPts val="0"/>
              </a:spcBef>
              <a:buSzPct val="100000"/>
              <a:buFont typeface="Times New Roman"/>
              <a:defRPr sz="2600">
                <a:latin typeface="Times New Roman"/>
                <a:ea typeface="Times New Roman"/>
                <a:cs typeface="Times New Roman"/>
                <a:sym typeface="Times New Roman"/>
              </a:defRPr>
            </a:lvl1pPr>
            <a:lvl2pPr lvl="1">
              <a:spcBef>
                <a:spcPts val="0"/>
              </a:spcBef>
              <a:buFont typeface="Times New Roman"/>
              <a:defRPr>
                <a:latin typeface="Times New Roman"/>
                <a:ea typeface="Times New Roman"/>
                <a:cs typeface="Times New Roman"/>
                <a:sym typeface="Times New Roman"/>
              </a:defRPr>
            </a:lvl2pPr>
            <a:lvl3pPr lvl="2">
              <a:spcBef>
                <a:spcPts val="0"/>
              </a:spcBef>
              <a:buSzPct val="100000"/>
              <a:buFont typeface="Times New Roman"/>
              <a:defRPr sz="2200">
                <a:latin typeface="Times New Roman"/>
                <a:ea typeface="Times New Roman"/>
                <a:cs typeface="Times New Roman"/>
                <a:sym typeface="Times New Roman"/>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11409055" y="6333135"/>
            <a:ext cx="731599" cy="524699"/>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
        <p:nvSpPr>
          <p:cNvPr id="32" name="Shape 32"/>
          <p:cNvSpPr/>
          <p:nvPr/>
        </p:nvSpPr>
        <p:spPr>
          <a:xfrm>
            <a:off x="-14700" y="6347774"/>
            <a:ext cx="122068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33" name="Shape 33"/>
          <p:cNvSpPr txBox="1"/>
          <p:nvPr/>
        </p:nvSpPr>
        <p:spPr>
          <a:xfrm>
            <a:off x="4457600" y="6431139"/>
            <a:ext cx="3276800" cy="289800"/>
          </a:xfrm>
          <a:prstGeom prst="rect">
            <a:avLst/>
          </a:prstGeom>
          <a:noFill/>
          <a:ln>
            <a:noFill/>
          </a:ln>
        </p:spPr>
        <p:txBody>
          <a:bodyPr lIns="91425" tIns="91425" rIns="91425" bIns="91425" anchor="ctr" anchorCtr="0">
            <a:noAutofit/>
          </a:bodyPr>
          <a:lstStyle/>
          <a:p>
            <a:pPr lvl="0" algn="ctr" rtl="0">
              <a:spcBef>
                <a:spcPts val="0"/>
              </a:spcBef>
              <a:buNone/>
            </a:pPr>
            <a:r>
              <a:rPr lang="en-GB" sz="1800">
                <a:solidFill>
                  <a:srgbClr val="FFFFFF"/>
                </a:solidFill>
                <a:latin typeface="Georgia"/>
                <a:ea typeface="Georgia"/>
                <a:cs typeface="Georgia"/>
                <a:sym typeface="Georgia"/>
              </a:rPr>
              <a:t>Excellence and Service</a:t>
            </a:r>
          </a:p>
        </p:txBody>
      </p:sp>
      <p:sp>
        <p:nvSpPr>
          <p:cNvPr id="34" name="Shape 34"/>
          <p:cNvSpPr/>
          <p:nvPr/>
        </p:nvSpPr>
        <p:spPr>
          <a:xfrm rot="10800000">
            <a:off x="9261067" y="275"/>
            <a:ext cx="29428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35" name="Shape 35"/>
          <p:cNvSpPr/>
          <p:nvPr/>
        </p:nvSpPr>
        <p:spPr>
          <a:xfrm rot="10800000">
            <a:off x="-2933" y="-25"/>
            <a:ext cx="122068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36" name="Shape 36"/>
          <p:cNvSpPr txBox="1"/>
          <p:nvPr/>
        </p:nvSpPr>
        <p:spPr>
          <a:xfrm>
            <a:off x="9261067" y="288575"/>
            <a:ext cx="2662800" cy="231300"/>
          </a:xfrm>
          <a:prstGeom prst="rect">
            <a:avLst/>
          </a:prstGeom>
          <a:noFill/>
          <a:ln>
            <a:noFill/>
          </a:ln>
        </p:spPr>
        <p:txBody>
          <a:bodyPr lIns="91425" tIns="91425" rIns="91425" bIns="91425" anchor="ctr" anchorCtr="0">
            <a:noAutofit/>
          </a:bodyPr>
          <a:lstStyle/>
          <a:p>
            <a:pPr lvl="0" algn="ctr" rtl="0">
              <a:lnSpc>
                <a:spcPct val="120000"/>
              </a:lnSpc>
              <a:spcBef>
                <a:spcPts val="0"/>
              </a:spcBef>
              <a:buNone/>
            </a:pPr>
            <a:r>
              <a:rPr lang="en-GB" sz="1800">
                <a:solidFill>
                  <a:srgbClr val="FFFFFF"/>
                </a:solidFill>
                <a:latin typeface="Georgia"/>
                <a:ea typeface="Georgia"/>
                <a:cs typeface="Georgia"/>
                <a:sym typeface="Georgia"/>
              </a:rPr>
              <a:t>Christ University</a:t>
            </a:r>
          </a:p>
        </p:txBody>
      </p:sp>
    </p:spTree>
    <p:extLst>
      <p:ext uri="{BB962C8B-B14F-4D97-AF65-F5344CB8AC3E}">
        <p14:creationId xmlns:p14="http://schemas.microsoft.com/office/powerpoint/2010/main" val="354106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09600" y="5770674"/>
            <a:ext cx="10972800" cy="524700"/>
          </a:xfrm>
          <a:prstGeom prst="rect">
            <a:avLst/>
          </a:prstGeom>
        </p:spPr>
        <p:txBody>
          <a:bodyPr lIns="91425" tIns="91425" rIns="91425" bIns="91425" anchor="t" anchorCtr="0"/>
          <a:lstStyle>
            <a:lvl1pPr lvl="0" algn="ctr">
              <a:spcBef>
                <a:spcPts val="360"/>
              </a:spcBef>
              <a:buSzPct val="100000"/>
              <a:buFont typeface="Times New Roman"/>
              <a:buNone/>
              <a:defRPr sz="2400">
                <a:latin typeface="Times New Roman"/>
                <a:ea typeface="Times New Roman"/>
                <a:cs typeface="Times New Roman"/>
                <a:sym typeface="Times New Roman"/>
              </a:defRPr>
            </a:lvl1pPr>
          </a:lstStyle>
          <a:p>
            <a:endParaRPr/>
          </a:p>
        </p:txBody>
      </p:sp>
      <p:sp>
        <p:nvSpPr>
          <p:cNvPr id="47" name="Shape 47"/>
          <p:cNvSpPr txBox="1">
            <a:spLocks noGrp="1"/>
          </p:cNvSpPr>
          <p:nvPr>
            <p:ph type="sldNum" idx="12"/>
          </p:nvPr>
        </p:nvSpPr>
        <p:spPr>
          <a:xfrm>
            <a:off x="11409055" y="6333135"/>
            <a:ext cx="731599" cy="524699"/>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
        <p:nvSpPr>
          <p:cNvPr id="48" name="Shape 48"/>
          <p:cNvSpPr/>
          <p:nvPr/>
        </p:nvSpPr>
        <p:spPr>
          <a:xfrm>
            <a:off x="-14700" y="6347774"/>
            <a:ext cx="122068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49" name="Shape 49"/>
          <p:cNvSpPr txBox="1"/>
          <p:nvPr/>
        </p:nvSpPr>
        <p:spPr>
          <a:xfrm>
            <a:off x="4457600" y="6431139"/>
            <a:ext cx="3276800" cy="289800"/>
          </a:xfrm>
          <a:prstGeom prst="rect">
            <a:avLst/>
          </a:prstGeom>
          <a:noFill/>
          <a:ln>
            <a:noFill/>
          </a:ln>
        </p:spPr>
        <p:txBody>
          <a:bodyPr lIns="91425" tIns="91425" rIns="91425" bIns="91425" anchor="ctr" anchorCtr="0">
            <a:noAutofit/>
          </a:bodyPr>
          <a:lstStyle/>
          <a:p>
            <a:pPr lvl="0" algn="ctr" rtl="0">
              <a:spcBef>
                <a:spcPts val="0"/>
              </a:spcBef>
              <a:buNone/>
            </a:pPr>
            <a:r>
              <a:rPr lang="en-GB" sz="1800">
                <a:solidFill>
                  <a:srgbClr val="FFFFFF"/>
                </a:solidFill>
                <a:latin typeface="Georgia"/>
                <a:ea typeface="Georgia"/>
                <a:cs typeface="Georgia"/>
                <a:sym typeface="Georgia"/>
              </a:rPr>
              <a:t>Excellence and Service</a:t>
            </a:r>
          </a:p>
        </p:txBody>
      </p:sp>
      <p:sp>
        <p:nvSpPr>
          <p:cNvPr id="50" name="Shape 50"/>
          <p:cNvSpPr/>
          <p:nvPr/>
        </p:nvSpPr>
        <p:spPr>
          <a:xfrm rot="10800000">
            <a:off x="9261067" y="275"/>
            <a:ext cx="29428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51" name="Shape 51"/>
          <p:cNvSpPr/>
          <p:nvPr/>
        </p:nvSpPr>
        <p:spPr>
          <a:xfrm rot="10800000">
            <a:off x="-2933" y="-25"/>
            <a:ext cx="122068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52" name="Shape 52"/>
          <p:cNvSpPr txBox="1"/>
          <p:nvPr/>
        </p:nvSpPr>
        <p:spPr>
          <a:xfrm>
            <a:off x="9261067" y="288575"/>
            <a:ext cx="2662800" cy="231300"/>
          </a:xfrm>
          <a:prstGeom prst="rect">
            <a:avLst/>
          </a:prstGeom>
          <a:noFill/>
          <a:ln>
            <a:noFill/>
          </a:ln>
        </p:spPr>
        <p:txBody>
          <a:bodyPr lIns="91425" tIns="91425" rIns="91425" bIns="91425" anchor="ctr" anchorCtr="0">
            <a:noAutofit/>
          </a:bodyPr>
          <a:lstStyle/>
          <a:p>
            <a:pPr lvl="0" algn="ctr" rtl="0">
              <a:lnSpc>
                <a:spcPct val="120000"/>
              </a:lnSpc>
              <a:spcBef>
                <a:spcPts val="0"/>
              </a:spcBef>
              <a:buNone/>
            </a:pPr>
            <a:r>
              <a:rPr lang="en-GB" sz="1800">
                <a:solidFill>
                  <a:srgbClr val="FFFFFF"/>
                </a:solidFill>
                <a:latin typeface="Georgia"/>
                <a:ea typeface="Georgia"/>
                <a:cs typeface="Georgia"/>
                <a:sym typeface="Georgia"/>
              </a:rPr>
              <a:t>Christ University</a:t>
            </a:r>
          </a:p>
        </p:txBody>
      </p:sp>
    </p:spTree>
    <p:extLst>
      <p:ext uri="{BB962C8B-B14F-4D97-AF65-F5344CB8AC3E}">
        <p14:creationId xmlns:p14="http://schemas.microsoft.com/office/powerpoint/2010/main" val="24109761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609600" y="1600200"/>
            <a:ext cx="10972800" cy="4967700"/>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
        <p:nvSpPr>
          <p:cNvPr id="8" name="Shape 8"/>
          <p:cNvSpPr txBox="1">
            <a:spLocks noGrp="1"/>
          </p:cNvSpPr>
          <p:nvPr>
            <p:ph type="sldNum" idx="12"/>
          </p:nvPr>
        </p:nvSpPr>
        <p:spPr>
          <a:xfrm>
            <a:off x="11409055" y="6333135"/>
            <a:ext cx="731599" cy="524699"/>
          </a:xfrm>
          <a:prstGeom prst="rect">
            <a:avLst/>
          </a:prstGeom>
          <a:noFill/>
          <a:ln>
            <a:noFill/>
          </a:ln>
        </p:spPr>
        <p:txBody>
          <a:bodyPr lIns="91425" tIns="91425" rIns="91425" bIns="91425" anchor="ctr" anchorCtr="0">
            <a:noAutofit/>
          </a:bodyPr>
          <a:lstStyle/>
          <a:p>
            <a:pPr algn="r"/>
            <a:fld id="{00000000-1234-1234-1234-123412341234}" type="slidenum">
              <a:rPr lang="en-GB" sz="1300" smtClean="0">
                <a:solidFill>
                  <a:schemeClr val="dk1"/>
                </a:solidFill>
              </a:rPr>
              <a:pPr algn="r"/>
              <a:t>‹#›</a:t>
            </a:fld>
            <a:endParaRPr lang="en-GB" sz="1300">
              <a:solidFill>
                <a:schemeClr val="dk1"/>
              </a:solidFill>
            </a:endParaRPr>
          </a:p>
        </p:txBody>
      </p:sp>
    </p:spTree>
    <p:extLst>
      <p:ext uri="{BB962C8B-B14F-4D97-AF65-F5344CB8AC3E}">
        <p14:creationId xmlns:p14="http://schemas.microsoft.com/office/powerpoint/2010/main" val="1567598730"/>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hyperlink" Target="https://keyuptek.com/"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164577-0306-E543-A275-1CC77260F0F2}"/>
              </a:ext>
            </a:extLst>
          </p:cNvPr>
          <p:cNvSpPr txBox="1"/>
          <p:nvPr/>
        </p:nvSpPr>
        <p:spPr>
          <a:xfrm>
            <a:off x="5344886" y="3167743"/>
            <a:ext cx="184731" cy="369332"/>
          </a:xfrm>
          <a:prstGeom prst="rect">
            <a:avLst/>
          </a:prstGeom>
          <a:noFill/>
        </p:spPr>
        <p:txBody>
          <a:bodyPr wrap="none" rtlCol="0">
            <a:spAutoFit/>
          </a:bodyPr>
          <a:lstStyle/>
          <a:p>
            <a:endParaRPr lang="en-US" dirty="0"/>
          </a:p>
        </p:txBody>
      </p:sp>
      <p:sp>
        <p:nvSpPr>
          <p:cNvPr id="11" name="Title 10">
            <a:extLst>
              <a:ext uri="{FF2B5EF4-FFF2-40B4-BE49-F238E27FC236}">
                <a16:creationId xmlns:a16="http://schemas.microsoft.com/office/drawing/2014/main" id="{7ADAC45F-C68F-E448-AC08-495F687115BF}"/>
              </a:ext>
            </a:extLst>
          </p:cNvPr>
          <p:cNvSpPr>
            <a:spLocks noGrp="1"/>
          </p:cNvSpPr>
          <p:nvPr>
            <p:ph type="ctrTitle"/>
          </p:nvPr>
        </p:nvSpPr>
        <p:spPr>
          <a:xfrm>
            <a:off x="914400" y="1897888"/>
            <a:ext cx="10363200" cy="2068599"/>
          </a:xfrm>
        </p:spPr>
        <p:txBody>
          <a:bodyPr/>
          <a:lstStyle/>
          <a:p>
            <a:pPr>
              <a:lnSpc>
                <a:spcPct val="150000"/>
              </a:lnSpc>
            </a:pP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r>
              <a:rPr lang="en-US" dirty="0">
                <a:solidFill>
                  <a:schemeClr val="tx1"/>
                </a:solidFill>
              </a:rPr>
              <a:t>Optimizing Cloud Infrastructure selection for Diverse Businesses</a:t>
            </a:r>
            <a:br>
              <a:rPr lang="en-US" sz="2400" dirty="0">
                <a:solidFill>
                  <a:schemeClr val="tx1"/>
                </a:solidFill>
              </a:rPr>
            </a:br>
            <a:r>
              <a:rPr lang="en-US" sz="1400" i="1" dirty="0">
                <a:solidFill>
                  <a:schemeClr val="tx1"/>
                </a:solidFill>
              </a:rPr>
              <a:t>for</a:t>
            </a:r>
            <a:r>
              <a:rPr lang="en-US" sz="1400" dirty="0">
                <a:solidFill>
                  <a:schemeClr val="tx1"/>
                </a:solidFill>
              </a:rPr>
              <a:t> </a:t>
            </a:r>
            <a:r>
              <a:rPr lang="en-IN" sz="1400" i="0" dirty="0">
                <a:solidFill>
                  <a:schemeClr val="tx1"/>
                </a:solidFill>
                <a:effectLst/>
                <a:latin typeface="Times New Roman" panose="02020603050405020304" pitchFamily="18" charset="0"/>
                <a:cs typeface="Times New Roman" panose="02020603050405020304" pitchFamily="18" charset="0"/>
              </a:rPr>
              <a:t>KEYUP TECHNOLOGIES PRIVATE LIMITED, Bengaluru</a:t>
            </a:r>
            <a:endParaRPr lang="en-IN" sz="1400" dirty="0"/>
          </a:p>
        </p:txBody>
      </p:sp>
      <p:sp>
        <p:nvSpPr>
          <p:cNvPr id="12" name="Subtitle 11">
            <a:extLst>
              <a:ext uri="{FF2B5EF4-FFF2-40B4-BE49-F238E27FC236}">
                <a16:creationId xmlns:a16="http://schemas.microsoft.com/office/drawing/2014/main" id="{27A48846-1669-18B3-2449-406D0A2AAF17}"/>
              </a:ext>
            </a:extLst>
          </p:cNvPr>
          <p:cNvSpPr>
            <a:spLocks noGrp="1"/>
          </p:cNvSpPr>
          <p:nvPr>
            <p:ph type="subTitle" idx="1"/>
          </p:nvPr>
        </p:nvSpPr>
        <p:spPr>
          <a:xfrm>
            <a:off x="9196832" y="4770225"/>
            <a:ext cx="2735072" cy="801519"/>
          </a:xfrm>
        </p:spPr>
        <p:txBody>
          <a:bodyPr/>
          <a:lstStyle/>
          <a:p>
            <a:r>
              <a:rPr lang="en-US" sz="1800" b="1" dirty="0"/>
              <a:t>Presented by</a:t>
            </a:r>
          </a:p>
          <a:p>
            <a:r>
              <a:rPr lang="en-US" sz="1800" dirty="0"/>
              <a:t>Monika Saradha 2228619</a:t>
            </a:r>
            <a:endParaRPr lang="en-IN" sz="1800" dirty="0"/>
          </a:p>
        </p:txBody>
      </p:sp>
      <p:pic>
        <p:nvPicPr>
          <p:cNvPr id="1026" name="Picture 2">
            <a:extLst>
              <a:ext uri="{FF2B5EF4-FFF2-40B4-BE49-F238E27FC236}">
                <a16:creationId xmlns:a16="http://schemas.microsoft.com/office/drawing/2014/main" id="{8A6953D0-0FC5-DA49-40EB-BE3A709D8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73" y="4575529"/>
            <a:ext cx="3674919" cy="841556"/>
          </a:xfrm>
          <a:prstGeom prst="rect">
            <a:avLst/>
          </a:prstGeom>
          <a:solidFill>
            <a:srgbClr val="000000">
              <a:shade val="95000"/>
            </a:srgbClr>
          </a:solidFill>
          <a:ln w="76200" cap="sq">
            <a:solidFill>
              <a:schemeClr val="tx1"/>
            </a:solidFill>
            <a:miter lim="800000"/>
          </a:ln>
          <a:effectLst>
            <a:outerShdw blurRad="254000" dist="190500" dir="2700000" sy="90000" algn="bl" rotWithShape="0">
              <a:srgbClr val="000000">
                <a:alpha val="40000"/>
              </a:srgbClr>
            </a:outerShdw>
          </a:effectLst>
          <a:scene3d>
            <a:camera prst="orthographicFront"/>
            <a:lightRig rig="threePt" dir="t"/>
          </a:scene3d>
          <a:sp3d>
            <a:bevelT prst="relaxedInset"/>
          </a:sp3d>
        </p:spPr>
      </p:pic>
    </p:spTree>
    <p:extLst>
      <p:ext uri="{BB962C8B-B14F-4D97-AF65-F5344CB8AC3E}">
        <p14:creationId xmlns:p14="http://schemas.microsoft.com/office/powerpoint/2010/main" val="927250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D0F7-9068-7660-2FAC-DDCF4DB55FAD}"/>
              </a:ext>
            </a:extLst>
          </p:cNvPr>
          <p:cNvSpPr>
            <a:spLocks noGrp="1"/>
          </p:cNvSpPr>
          <p:nvPr>
            <p:ph type="title"/>
          </p:nvPr>
        </p:nvSpPr>
        <p:spPr/>
        <p:txBody>
          <a:bodyPr/>
          <a:lstStyle/>
          <a:p>
            <a:r>
              <a:rPr lang="en-US" dirty="0">
                <a:solidFill>
                  <a:schemeClr val="tx1"/>
                </a:solidFill>
              </a:rPr>
              <a:t>Cost Implication Analysis</a:t>
            </a:r>
            <a:endParaRPr lang="en-IN" dirty="0">
              <a:solidFill>
                <a:schemeClr val="tx1"/>
              </a:solidFill>
            </a:endParaRPr>
          </a:p>
        </p:txBody>
      </p:sp>
      <p:pic>
        <p:nvPicPr>
          <p:cNvPr id="6" name="Picture 5">
            <a:extLst>
              <a:ext uri="{FF2B5EF4-FFF2-40B4-BE49-F238E27FC236}">
                <a16:creationId xmlns:a16="http://schemas.microsoft.com/office/drawing/2014/main" id="{616A12D3-5313-1BDE-4F6F-E297FF4DC1D3}"/>
              </a:ext>
            </a:extLst>
          </p:cNvPr>
          <p:cNvPicPr>
            <a:picLocks noChangeAspect="1"/>
          </p:cNvPicPr>
          <p:nvPr/>
        </p:nvPicPr>
        <p:blipFill>
          <a:blip r:embed="rId2"/>
          <a:stretch>
            <a:fillRect/>
          </a:stretch>
        </p:blipFill>
        <p:spPr>
          <a:xfrm>
            <a:off x="496824" y="1715868"/>
            <a:ext cx="5657190" cy="3855876"/>
          </a:xfrm>
          <a:prstGeom prst="rect">
            <a:avLst/>
          </a:prstGeom>
        </p:spPr>
      </p:pic>
      <p:sp>
        <p:nvSpPr>
          <p:cNvPr id="7" name="TextBox 6">
            <a:extLst>
              <a:ext uri="{FF2B5EF4-FFF2-40B4-BE49-F238E27FC236}">
                <a16:creationId xmlns:a16="http://schemas.microsoft.com/office/drawing/2014/main" id="{3BEDE1B2-F4ED-DC82-6201-E05F28E929FB}"/>
              </a:ext>
            </a:extLst>
          </p:cNvPr>
          <p:cNvSpPr txBox="1"/>
          <p:nvPr/>
        </p:nvSpPr>
        <p:spPr>
          <a:xfrm>
            <a:off x="6461760" y="1987296"/>
            <a:ext cx="5153152" cy="25355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Azure has a higher mean On-Demand Cost compared to AWS, meaning running instances on Azure generally comes at a higher cost per hour compared to AWS.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Factors that affect On-Demand Costs are instance types, regions and configuration.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567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A5A7-A046-31B5-8574-04FED580BDC9}"/>
              </a:ext>
            </a:extLst>
          </p:cNvPr>
          <p:cNvSpPr>
            <a:spLocks noGrp="1"/>
          </p:cNvSpPr>
          <p:nvPr>
            <p:ph type="title"/>
          </p:nvPr>
        </p:nvSpPr>
        <p:spPr/>
        <p:txBody>
          <a:bodyPr/>
          <a:lstStyle/>
          <a:p>
            <a:r>
              <a:rPr lang="en-US" dirty="0">
                <a:solidFill>
                  <a:schemeClr val="tx1"/>
                </a:solidFill>
              </a:rPr>
              <a:t>Predictive Modelling – Linear Regression</a:t>
            </a:r>
            <a:endParaRPr lang="en-IN" dirty="0">
              <a:solidFill>
                <a:schemeClr val="tx1"/>
              </a:solidFill>
            </a:endParaRPr>
          </a:p>
        </p:txBody>
      </p:sp>
      <p:pic>
        <p:nvPicPr>
          <p:cNvPr id="6" name="Picture 5">
            <a:extLst>
              <a:ext uri="{FF2B5EF4-FFF2-40B4-BE49-F238E27FC236}">
                <a16:creationId xmlns:a16="http://schemas.microsoft.com/office/drawing/2014/main" id="{DE63E5BC-5D99-BFC6-A990-CE05569F10E8}"/>
              </a:ext>
            </a:extLst>
          </p:cNvPr>
          <p:cNvPicPr>
            <a:picLocks noChangeAspect="1"/>
          </p:cNvPicPr>
          <p:nvPr/>
        </p:nvPicPr>
        <p:blipFill>
          <a:blip r:embed="rId2"/>
          <a:stretch>
            <a:fillRect/>
          </a:stretch>
        </p:blipFill>
        <p:spPr>
          <a:xfrm>
            <a:off x="464704" y="1338874"/>
            <a:ext cx="4711283" cy="3696422"/>
          </a:xfrm>
          <a:prstGeom prst="rect">
            <a:avLst/>
          </a:prstGeom>
        </p:spPr>
      </p:pic>
      <p:pic>
        <p:nvPicPr>
          <p:cNvPr id="8" name="Picture 7">
            <a:extLst>
              <a:ext uri="{FF2B5EF4-FFF2-40B4-BE49-F238E27FC236}">
                <a16:creationId xmlns:a16="http://schemas.microsoft.com/office/drawing/2014/main" id="{6449BC7D-712B-E686-4933-60B9B7DBBCA4}"/>
              </a:ext>
            </a:extLst>
          </p:cNvPr>
          <p:cNvPicPr>
            <a:picLocks noChangeAspect="1"/>
          </p:cNvPicPr>
          <p:nvPr/>
        </p:nvPicPr>
        <p:blipFill>
          <a:blip r:embed="rId3"/>
          <a:stretch>
            <a:fillRect/>
          </a:stretch>
        </p:blipFill>
        <p:spPr>
          <a:xfrm>
            <a:off x="609600" y="5140528"/>
            <a:ext cx="4008467" cy="757195"/>
          </a:xfrm>
          <a:prstGeom prst="rect">
            <a:avLst/>
          </a:prstGeom>
        </p:spPr>
      </p:pic>
      <p:pic>
        <p:nvPicPr>
          <p:cNvPr id="10" name="Picture 9">
            <a:extLst>
              <a:ext uri="{FF2B5EF4-FFF2-40B4-BE49-F238E27FC236}">
                <a16:creationId xmlns:a16="http://schemas.microsoft.com/office/drawing/2014/main" id="{E5344DDC-8AD8-E1D9-4EF5-F81226800109}"/>
              </a:ext>
            </a:extLst>
          </p:cNvPr>
          <p:cNvPicPr>
            <a:picLocks noChangeAspect="1"/>
          </p:cNvPicPr>
          <p:nvPr/>
        </p:nvPicPr>
        <p:blipFill>
          <a:blip r:embed="rId4"/>
          <a:stretch>
            <a:fillRect/>
          </a:stretch>
        </p:blipFill>
        <p:spPr>
          <a:xfrm>
            <a:off x="5083127" y="1589024"/>
            <a:ext cx="2163192" cy="1502664"/>
          </a:xfrm>
          <a:prstGeom prst="rect">
            <a:avLst/>
          </a:prstGeom>
        </p:spPr>
      </p:pic>
      <p:pic>
        <p:nvPicPr>
          <p:cNvPr id="12" name="Picture 11">
            <a:extLst>
              <a:ext uri="{FF2B5EF4-FFF2-40B4-BE49-F238E27FC236}">
                <a16:creationId xmlns:a16="http://schemas.microsoft.com/office/drawing/2014/main" id="{7B69810E-D446-5BB1-BF09-6D7B5F73489F}"/>
              </a:ext>
            </a:extLst>
          </p:cNvPr>
          <p:cNvPicPr>
            <a:picLocks noChangeAspect="1"/>
          </p:cNvPicPr>
          <p:nvPr/>
        </p:nvPicPr>
        <p:blipFill>
          <a:blip r:embed="rId5"/>
          <a:stretch>
            <a:fillRect/>
          </a:stretch>
        </p:blipFill>
        <p:spPr>
          <a:xfrm>
            <a:off x="5083127" y="3189394"/>
            <a:ext cx="2179286" cy="1628308"/>
          </a:xfrm>
          <a:prstGeom prst="rect">
            <a:avLst/>
          </a:prstGeom>
        </p:spPr>
      </p:pic>
      <p:sp>
        <p:nvSpPr>
          <p:cNvPr id="14" name="TextBox 13">
            <a:extLst>
              <a:ext uri="{FF2B5EF4-FFF2-40B4-BE49-F238E27FC236}">
                <a16:creationId xmlns:a16="http://schemas.microsoft.com/office/drawing/2014/main" id="{22DAA47D-D0B1-8519-2E23-1614DEF8CA5A}"/>
              </a:ext>
            </a:extLst>
          </p:cNvPr>
          <p:cNvSpPr txBox="1"/>
          <p:nvPr/>
        </p:nvSpPr>
        <p:spPr>
          <a:xfrm>
            <a:off x="7624064" y="1674368"/>
            <a:ext cx="4160128" cy="25355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AWS model provides a better fit to the data and exhibits higher accuracy in predicting the target variable.</a:t>
            </a:r>
          </a:p>
          <a:p>
            <a:pPr marL="285750" indent="-285750" algn="just">
              <a:lnSpc>
                <a:spcPct val="150000"/>
              </a:lnSpc>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Target Variable - Cost </a:t>
            </a:r>
          </a:p>
          <a:p>
            <a:pPr marL="285750" indent="-285750" algn="just">
              <a:lnSpc>
                <a:spcPct val="150000"/>
              </a:lnSpc>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Evaluation metrics - Instance Memory (GiB), vCPUs &amp;  Instance Storage.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689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71DE-06F0-295F-A522-87B2540B6770}"/>
              </a:ext>
            </a:extLst>
          </p:cNvPr>
          <p:cNvSpPr>
            <a:spLocks noGrp="1"/>
          </p:cNvSpPr>
          <p:nvPr>
            <p:ph type="title"/>
          </p:nvPr>
        </p:nvSpPr>
        <p:spPr/>
        <p:txBody>
          <a:bodyPr/>
          <a:lstStyle/>
          <a:p>
            <a:r>
              <a:rPr lang="en-US" dirty="0">
                <a:solidFill>
                  <a:schemeClr val="tx1"/>
                </a:solidFill>
              </a:rPr>
              <a:t>Predictive Modelling – Random Forest</a:t>
            </a:r>
            <a:endParaRPr lang="en-IN" dirty="0"/>
          </a:p>
        </p:txBody>
      </p:sp>
      <p:pic>
        <p:nvPicPr>
          <p:cNvPr id="6" name="Picture 5">
            <a:extLst>
              <a:ext uri="{FF2B5EF4-FFF2-40B4-BE49-F238E27FC236}">
                <a16:creationId xmlns:a16="http://schemas.microsoft.com/office/drawing/2014/main" id="{97B425BC-5576-CDAD-45B2-9B446A9E322C}"/>
              </a:ext>
            </a:extLst>
          </p:cNvPr>
          <p:cNvPicPr>
            <a:picLocks noChangeAspect="1"/>
          </p:cNvPicPr>
          <p:nvPr/>
        </p:nvPicPr>
        <p:blipFill>
          <a:blip r:embed="rId2"/>
          <a:stretch>
            <a:fillRect/>
          </a:stretch>
        </p:blipFill>
        <p:spPr>
          <a:xfrm>
            <a:off x="609600" y="1490562"/>
            <a:ext cx="4626372" cy="3268382"/>
          </a:xfrm>
          <a:prstGeom prst="rect">
            <a:avLst/>
          </a:prstGeom>
        </p:spPr>
      </p:pic>
      <p:pic>
        <p:nvPicPr>
          <p:cNvPr id="8" name="Picture 7">
            <a:extLst>
              <a:ext uri="{FF2B5EF4-FFF2-40B4-BE49-F238E27FC236}">
                <a16:creationId xmlns:a16="http://schemas.microsoft.com/office/drawing/2014/main" id="{5A3C270A-8489-C5FA-0CAB-6A5FAC0AEE14}"/>
              </a:ext>
            </a:extLst>
          </p:cNvPr>
          <p:cNvPicPr>
            <a:picLocks noChangeAspect="1"/>
          </p:cNvPicPr>
          <p:nvPr/>
        </p:nvPicPr>
        <p:blipFill>
          <a:blip r:embed="rId3"/>
          <a:stretch>
            <a:fillRect/>
          </a:stretch>
        </p:blipFill>
        <p:spPr>
          <a:xfrm>
            <a:off x="609600" y="4758944"/>
            <a:ext cx="4223505" cy="616731"/>
          </a:xfrm>
          <a:prstGeom prst="rect">
            <a:avLst/>
          </a:prstGeom>
        </p:spPr>
      </p:pic>
      <p:pic>
        <p:nvPicPr>
          <p:cNvPr id="10" name="Picture 9">
            <a:extLst>
              <a:ext uri="{FF2B5EF4-FFF2-40B4-BE49-F238E27FC236}">
                <a16:creationId xmlns:a16="http://schemas.microsoft.com/office/drawing/2014/main" id="{2D4547A6-9CC7-1770-D70F-7564C2CB1150}"/>
              </a:ext>
            </a:extLst>
          </p:cNvPr>
          <p:cNvPicPr>
            <a:picLocks noChangeAspect="1"/>
          </p:cNvPicPr>
          <p:nvPr/>
        </p:nvPicPr>
        <p:blipFill>
          <a:blip r:embed="rId4"/>
          <a:stretch>
            <a:fillRect/>
          </a:stretch>
        </p:blipFill>
        <p:spPr>
          <a:xfrm>
            <a:off x="5087213" y="1535892"/>
            <a:ext cx="2780605" cy="1959148"/>
          </a:xfrm>
          <a:prstGeom prst="rect">
            <a:avLst/>
          </a:prstGeom>
        </p:spPr>
      </p:pic>
      <p:pic>
        <p:nvPicPr>
          <p:cNvPr id="12" name="Picture 11">
            <a:extLst>
              <a:ext uri="{FF2B5EF4-FFF2-40B4-BE49-F238E27FC236}">
                <a16:creationId xmlns:a16="http://schemas.microsoft.com/office/drawing/2014/main" id="{2E8074D7-A103-82F8-77E0-1520CFF0D23D}"/>
              </a:ext>
            </a:extLst>
          </p:cNvPr>
          <p:cNvPicPr>
            <a:picLocks noChangeAspect="1"/>
          </p:cNvPicPr>
          <p:nvPr/>
        </p:nvPicPr>
        <p:blipFill>
          <a:blip r:embed="rId5"/>
          <a:stretch>
            <a:fillRect/>
          </a:stretch>
        </p:blipFill>
        <p:spPr>
          <a:xfrm>
            <a:off x="5235972" y="3556626"/>
            <a:ext cx="2626342" cy="1888255"/>
          </a:xfrm>
          <a:prstGeom prst="rect">
            <a:avLst/>
          </a:prstGeom>
        </p:spPr>
      </p:pic>
      <p:sp>
        <p:nvSpPr>
          <p:cNvPr id="13" name="TextBox 12">
            <a:extLst>
              <a:ext uri="{FF2B5EF4-FFF2-40B4-BE49-F238E27FC236}">
                <a16:creationId xmlns:a16="http://schemas.microsoft.com/office/drawing/2014/main" id="{C8342BC5-5887-D6F6-A599-A356A78D1CE6}"/>
              </a:ext>
            </a:extLst>
          </p:cNvPr>
          <p:cNvSpPr txBox="1"/>
          <p:nvPr/>
        </p:nvSpPr>
        <p:spPr>
          <a:xfrm>
            <a:off x="7969504" y="1150112"/>
            <a:ext cx="3905504" cy="37820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AWS model has a higher level of accuracy in estimating the cost, resulting in smaller errors between the predicted and actual values.</a:t>
            </a:r>
          </a:p>
          <a:p>
            <a:pPr marL="285750" indent="-285750" algn="just">
              <a:lnSpc>
                <a:spcPct val="150000"/>
              </a:lnSpc>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Reduction in MSE for Azure:  attributed to its ability to capture non-linear relationships, handle feature importance, leverage ensemble learning.</a:t>
            </a:r>
          </a:p>
        </p:txBody>
      </p:sp>
    </p:spTree>
    <p:extLst>
      <p:ext uri="{BB962C8B-B14F-4D97-AF65-F5344CB8AC3E}">
        <p14:creationId xmlns:p14="http://schemas.microsoft.com/office/powerpoint/2010/main" val="93424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43D0-E663-E0FF-8FE9-EE1C0C29DA7E}"/>
              </a:ext>
            </a:extLst>
          </p:cNvPr>
          <p:cNvSpPr>
            <a:spLocks noGrp="1"/>
          </p:cNvSpPr>
          <p:nvPr>
            <p:ph type="title"/>
          </p:nvPr>
        </p:nvSpPr>
        <p:spPr/>
        <p:txBody>
          <a:bodyPr/>
          <a:lstStyle/>
          <a:p>
            <a:r>
              <a:rPr lang="en-US" dirty="0">
                <a:solidFill>
                  <a:schemeClr val="tx1"/>
                </a:solidFill>
              </a:rPr>
              <a:t>Hyperparameter Optimization</a:t>
            </a:r>
            <a:endParaRPr lang="en-IN" dirty="0">
              <a:solidFill>
                <a:schemeClr val="tx1"/>
              </a:solidFill>
            </a:endParaRPr>
          </a:p>
        </p:txBody>
      </p:sp>
      <p:pic>
        <p:nvPicPr>
          <p:cNvPr id="6" name="Picture 5">
            <a:extLst>
              <a:ext uri="{FF2B5EF4-FFF2-40B4-BE49-F238E27FC236}">
                <a16:creationId xmlns:a16="http://schemas.microsoft.com/office/drawing/2014/main" id="{D4C05A69-91D2-326D-34C5-5B8F44846A2D}"/>
              </a:ext>
            </a:extLst>
          </p:cNvPr>
          <p:cNvPicPr>
            <a:picLocks noChangeAspect="1"/>
          </p:cNvPicPr>
          <p:nvPr/>
        </p:nvPicPr>
        <p:blipFill>
          <a:blip r:embed="rId2"/>
          <a:stretch>
            <a:fillRect/>
          </a:stretch>
        </p:blipFill>
        <p:spPr>
          <a:xfrm>
            <a:off x="479734" y="1544046"/>
            <a:ext cx="4795338" cy="3535715"/>
          </a:xfrm>
          <a:prstGeom prst="rect">
            <a:avLst/>
          </a:prstGeom>
        </p:spPr>
      </p:pic>
      <p:sp>
        <p:nvSpPr>
          <p:cNvPr id="9" name="TextBox 8">
            <a:extLst>
              <a:ext uri="{FF2B5EF4-FFF2-40B4-BE49-F238E27FC236}">
                <a16:creationId xmlns:a16="http://schemas.microsoft.com/office/drawing/2014/main" id="{63B9A54D-C19F-097C-246F-8B531F2E956A}"/>
              </a:ext>
            </a:extLst>
          </p:cNvPr>
          <p:cNvSpPr txBox="1"/>
          <p:nvPr/>
        </p:nvSpPr>
        <p:spPr>
          <a:xfrm>
            <a:off x="6181162" y="1544046"/>
            <a:ext cx="5620512" cy="21200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These results suggest that the Random Forest model with the identified best parameters may not provide the most accurate predictions for the On Demand cost in the Azure dataset. Further optimization or exploration of different algorithms is required.</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2C4107E-A2DE-F653-70AC-CABFC7EF5751}"/>
              </a:ext>
            </a:extLst>
          </p:cNvPr>
          <p:cNvPicPr>
            <a:picLocks noChangeAspect="1"/>
          </p:cNvPicPr>
          <p:nvPr/>
        </p:nvPicPr>
        <p:blipFill>
          <a:blip r:embed="rId3"/>
          <a:stretch>
            <a:fillRect/>
          </a:stretch>
        </p:blipFill>
        <p:spPr>
          <a:xfrm>
            <a:off x="7327392" y="3770307"/>
            <a:ext cx="4001840" cy="2510319"/>
          </a:xfrm>
          <a:prstGeom prst="rect">
            <a:avLst/>
          </a:prstGeom>
        </p:spPr>
      </p:pic>
      <p:sp>
        <p:nvSpPr>
          <p:cNvPr id="12" name="TextBox 11">
            <a:extLst>
              <a:ext uri="{FF2B5EF4-FFF2-40B4-BE49-F238E27FC236}">
                <a16:creationId xmlns:a16="http://schemas.microsoft.com/office/drawing/2014/main" id="{F0508AA9-3954-7FBE-9CCC-39540122F861}"/>
              </a:ext>
            </a:extLst>
          </p:cNvPr>
          <p:cNvSpPr txBox="1"/>
          <p:nvPr/>
        </p:nvSpPr>
        <p:spPr>
          <a:xfrm>
            <a:off x="211330" y="4974336"/>
            <a:ext cx="7709406" cy="1615827"/>
          </a:xfrm>
          <a:prstGeom prst="rect">
            <a:avLst/>
          </a:prstGeom>
          <a:noFill/>
        </p:spPr>
        <p:txBody>
          <a:bodyPr wrap="square" rtlCol="0">
            <a:spAutoFit/>
          </a:bodyPr>
          <a:lstStyle/>
          <a:p>
            <a:pPr algn="just">
              <a:lnSpc>
                <a:spcPct val="150000"/>
              </a:lnSpc>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A</a:t>
            </a:r>
            <a:r>
              <a:rPr lang="en-US" b="0" i="0" dirty="0">
                <a:solidFill>
                  <a:srgbClr val="374151"/>
                </a:solidFill>
                <a:effectLst/>
                <a:latin typeface="Times New Roman" panose="02020603050405020304" pitchFamily="18" charset="0"/>
                <a:cs typeface="Times New Roman" panose="02020603050405020304" pitchFamily="18" charset="0"/>
              </a:rPr>
              <a:t>round 2.0 to 2.25, indicate the level of error in the model's predictions.</a:t>
            </a:r>
          </a:p>
          <a:p>
            <a:pPr algn="just">
              <a:lnSpc>
                <a:spcPct val="150000"/>
              </a:lnSpc>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 color intensity represents the magnitude of the MSE, with darker colors indicating higher error values.</a:t>
            </a:r>
          </a:p>
          <a:p>
            <a:endParaRPr lang="en-IN" dirty="0"/>
          </a:p>
        </p:txBody>
      </p:sp>
    </p:spTree>
    <p:extLst>
      <p:ext uri="{BB962C8B-B14F-4D97-AF65-F5344CB8AC3E}">
        <p14:creationId xmlns:p14="http://schemas.microsoft.com/office/powerpoint/2010/main" val="33769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BDEB-F223-4223-6108-71178D6D8BFD}"/>
              </a:ext>
            </a:extLst>
          </p:cNvPr>
          <p:cNvSpPr>
            <a:spLocks noGrp="1"/>
          </p:cNvSpPr>
          <p:nvPr>
            <p:ph type="title"/>
          </p:nvPr>
        </p:nvSpPr>
        <p:spPr/>
        <p:txBody>
          <a:bodyPr/>
          <a:lstStyle/>
          <a:p>
            <a:r>
              <a:rPr lang="en-US" dirty="0">
                <a:solidFill>
                  <a:schemeClr val="tx1"/>
                </a:solidFill>
              </a:rPr>
              <a:t>Cost Optimization Model – Random Forest Regressor</a:t>
            </a:r>
            <a:endParaRPr lang="en-IN" dirty="0">
              <a:solidFill>
                <a:schemeClr val="tx1"/>
              </a:solidFill>
            </a:endParaRPr>
          </a:p>
        </p:txBody>
      </p:sp>
      <p:pic>
        <p:nvPicPr>
          <p:cNvPr id="6" name="Picture 5">
            <a:extLst>
              <a:ext uri="{FF2B5EF4-FFF2-40B4-BE49-F238E27FC236}">
                <a16:creationId xmlns:a16="http://schemas.microsoft.com/office/drawing/2014/main" id="{BD6D6D54-9114-D880-2083-8F57FED52E17}"/>
              </a:ext>
            </a:extLst>
          </p:cNvPr>
          <p:cNvPicPr>
            <a:picLocks noChangeAspect="1"/>
          </p:cNvPicPr>
          <p:nvPr/>
        </p:nvPicPr>
        <p:blipFill>
          <a:blip r:embed="rId2"/>
          <a:stretch>
            <a:fillRect/>
          </a:stretch>
        </p:blipFill>
        <p:spPr>
          <a:xfrm>
            <a:off x="105661" y="1249466"/>
            <a:ext cx="5824055" cy="4038746"/>
          </a:xfrm>
          <a:prstGeom prst="rect">
            <a:avLst/>
          </a:prstGeom>
        </p:spPr>
      </p:pic>
      <p:pic>
        <p:nvPicPr>
          <p:cNvPr id="8" name="Picture 7">
            <a:extLst>
              <a:ext uri="{FF2B5EF4-FFF2-40B4-BE49-F238E27FC236}">
                <a16:creationId xmlns:a16="http://schemas.microsoft.com/office/drawing/2014/main" id="{1D69E6CE-D4FA-2E2A-509D-80591E169664}"/>
              </a:ext>
            </a:extLst>
          </p:cNvPr>
          <p:cNvPicPr>
            <a:picLocks noChangeAspect="1"/>
          </p:cNvPicPr>
          <p:nvPr/>
        </p:nvPicPr>
        <p:blipFill>
          <a:blip r:embed="rId3"/>
          <a:stretch>
            <a:fillRect/>
          </a:stretch>
        </p:blipFill>
        <p:spPr>
          <a:xfrm>
            <a:off x="5315712" y="2724102"/>
            <a:ext cx="2525384" cy="1810685"/>
          </a:xfrm>
          <a:prstGeom prst="rect">
            <a:avLst/>
          </a:prstGeom>
        </p:spPr>
      </p:pic>
      <p:graphicFrame>
        <p:nvGraphicFramePr>
          <p:cNvPr id="11" name="Table 11">
            <a:extLst>
              <a:ext uri="{FF2B5EF4-FFF2-40B4-BE49-F238E27FC236}">
                <a16:creationId xmlns:a16="http://schemas.microsoft.com/office/drawing/2014/main" id="{1F4F76B1-D550-207B-8972-B21262BA0B46}"/>
              </a:ext>
            </a:extLst>
          </p:cNvPr>
          <p:cNvGraphicFramePr>
            <a:graphicFrameLocks noGrp="1"/>
          </p:cNvGraphicFramePr>
          <p:nvPr>
            <p:extLst>
              <p:ext uri="{D42A27DB-BD31-4B8C-83A1-F6EECF244321}">
                <p14:modId xmlns:p14="http://schemas.microsoft.com/office/powerpoint/2010/main" val="773827410"/>
              </p:ext>
            </p:extLst>
          </p:nvPr>
        </p:nvGraphicFramePr>
        <p:xfrm>
          <a:off x="4864608" y="4569900"/>
          <a:ext cx="7221731" cy="1615440"/>
        </p:xfrm>
        <a:graphic>
          <a:graphicData uri="http://schemas.openxmlformats.org/drawingml/2006/table">
            <a:tbl>
              <a:tblPr firstRow="1" bandRow="1">
                <a:tableStyleId>{5C22544A-7EE6-4342-B048-85BDC9FD1C3A}</a:tableStyleId>
              </a:tblPr>
              <a:tblGrid>
                <a:gridCol w="656521">
                  <a:extLst>
                    <a:ext uri="{9D8B030D-6E8A-4147-A177-3AD203B41FA5}">
                      <a16:colId xmlns:a16="http://schemas.microsoft.com/office/drawing/2014/main" val="2805931353"/>
                    </a:ext>
                  </a:extLst>
                </a:gridCol>
                <a:gridCol w="656521">
                  <a:extLst>
                    <a:ext uri="{9D8B030D-6E8A-4147-A177-3AD203B41FA5}">
                      <a16:colId xmlns:a16="http://schemas.microsoft.com/office/drawing/2014/main" val="2614164949"/>
                    </a:ext>
                  </a:extLst>
                </a:gridCol>
                <a:gridCol w="656521">
                  <a:extLst>
                    <a:ext uri="{9D8B030D-6E8A-4147-A177-3AD203B41FA5}">
                      <a16:colId xmlns:a16="http://schemas.microsoft.com/office/drawing/2014/main" val="1889558412"/>
                    </a:ext>
                  </a:extLst>
                </a:gridCol>
                <a:gridCol w="656521">
                  <a:extLst>
                    <a:ext uri="{9D8B030D-6E8A-4147-A177-3AD203B41FA5}">
                      <a16:colId xmlns:a16="http://schemas.microsoft.com/office/drawing/2014/main" val="3798099150"/>
                    </a:ext>
                  </a:extLst>
                </a:gridCol>
                <a:gridCol w="656521">
                  <a:extLst>
                    <a:ext uri="{9D8B030D-6E8A-4147-A177-3AD203B41FA5}">
                      <a16:colId xmlns:a16="http://schemas.microsoft.com/office/drawing/2014/main" val="4071497304"/>
                    </a:ext>
                  </a:extLst>
                </a:gridCol>
                <a:gridCol w="656521">
                  <a:extLst>
                    <a:ext uri="{9D8B030D-6E8A-4147-A177-3AD203B41FA5}">
                      <a16:colId xmlns:a16="http://schemas.microsoft.com/office/drawing/2014/main" val="2410773058"/>
                    </a:ext>
                  </a:extLst>
                </a:gridCol>
                <a:gridCol w="656521">
                  <a:extLst>
                    <a:ext uri="{9D8B030D-6E8A-4147-A177-3AD203B41FA5}">
                      <a16:colId xmlns:a16="http://schemas.microsoft.com/office/drawing/2014/main" val="2545669201"/>
                    </a:ext>
                  </a:extLst>
                </a:gridCol>
                <a:gridCol w="656521">
                  <a:extLst>
                    <a:ext uri="{9D8B030D-6E8A-4147-A177-3AD203B41FA5}">
                      <a16:colId xmlns:a16="http://schemas.microsoft.com/office/drawing/2014/main" val="861959041"/>
                    </a:ext>
                  </a:extLst>
                </a:gridCol>
                <a:gridCol w="656521">
                  <a:extLst>
                    <a:ext uri="{9D8B030D-6E8A-4147-A177-3AD203B41FA5}">
                      <a16:colId xmlns:a16="http://schemas.microsoft.com/office/drawing/2014/main" val="2830661331"/>
                    </a:ext>
                  </a:extLst>
                </a:gridCol>
                <a:gridCol w="656521">
                  <a:extLst>
                    <a:ext uri="{9D8B030D-6E8A-4147-A177-3AD203B41FA5}">
                      <a16:colId xmlns:a16="http://schemas.microsoft.com/office/drawing/2014/main" val="1767271293"/>
                    </a:ext>
                  </a:extLst>
                </a:gridCol>
                <a:gridCol w="656521">
                  <a:extLst>
                    <a:ext uri="{9D8B030D-6E8A-4147-A177-3AD203B41FA5}">
                      <a16:colId xmlns:a16="http://schemas.microsoft.com/office/drawing/2014/main" val="34473988"/>
                    </a:ext>
                  </a:extLst>
                </a:gridCol>
              </a:tblGrid>
              <a:tr h="419477">
                <a:tc>
                  <a:txBody>
                    <a:bodyPr/>
                    <a:lstStyle/>
                    <a:p>
                      <a:pPr algn="just" fontAlgn="b"/>
                      <a:br>
                        <a:rPr lang="en-IN" sz="800" b="1" dirty="0">
                          <a:effectLst/>
                          <a:latin typeface="Times New Roman" panose="02020603050405020304" pitchFamily="18" charset="0"/>
                          <a:cs typeface="Times New Roman" panose="02020603050405020304" pitchFamily="18" charset="0"/>
                        </a:rPr>
                      </a:br>
                      <a:r>
                        <a:rPr lang="en-IN" sz="800" b="1" dirty="0">
                          <a:effectLst/>
                          <a:latin typeface="Times New Roman" panose="02020603050405020304" pitchFamily="18" charset="0"/>
                          <a:cs typeface="Times New Roman" panose="02020603050405020304" pitchFamily="18" charset="0"/>
                        </a:rPr>
                        <a:t>Name</a:t>
                      </a:r>
                    </a:p>
                  </a:txBody>
                  <a:tcPr anchor="b"/>
                </a:tc>
                <a:tc>
                  <a:txBody>
                    <a:bodyPr/>
                    <a:lstStyle/>
                    <a:p>
                      <a:pPr algn="just" fontAlgn="b"/>
                      <a:r>
                        <a:rPr lang="en-IN" sz="800" b="1">
                          <a:effectLst/>
                          <a:latin typeface="Times New Roman" panose="02020603050405020304" pitchFamily="18" charset="0"/>
                          <a:cs typeface="Times New Roman" panose="02020603050405020304" pitchFamily="18" charset="0"/>
                        </a:rPr>
                        <a:t>API Name</a:t>
                      </a:r>
                    </a:p>
                  </a:txBody>
                  <a:tcPr anchor="b"/>
                </a:tc>
                <a:tc>
                  <a:txBody>
                    <a:bodyPr/>
                    <a:lstStyle/>
                    <a:p>
                      <a:pPr algn="just" fontAlgn="b"/>
                      <a:r>
                        <a:rPr lang="en-IN" sz="800" b="1" dirty="0">
                          <a:effectLst/>
                          <a:latin typeface="Times New Roman" panose="02020603050405020304" pitchFamily="18" charset="0"/>
                          <a:cs typeface="Times New Roman" panose="02020603050405020304" pitchFamily="18" charset="0"/>
                        </a:rPr>
                        <a:t>Instance Memory (GiB)</a:t>
                      </a:r>
                    </a:p>
                  </a:txBody>
                  <a:tcPr anchor="b"/>
                </a:tc>
                <a:tc>
                  <a:txBody>
                    <a:bodyPr/>
                    <a:lstStyle/>
                    <a:p>
                      <a:pPr algn="just" fontAlgn="b"/>
                      <a:r>
                        <a:rPr lang="en-IN" sz="800" b="1" dirty="0">
                          <a:effectLst/>
                          <a:latin typeface="Times New Roman" panose="02020603050405020304" pitchFamily="18" charset="0"/>
                          <a:cs typeface="Times New Roman" panose="02020603050405020304" pitchFamily="18" charset="0"/>
                        </a:rPr>
                        <a:t>vCPUs</a:t>
                      </a:r>
                    </a:p>
                  </a:txBody>
                  <a:tcPr anchor="b"/>
                </a:tc>
                <a:tc>
                  <a:txBody>
                    <a:bodyPr/>
                    <a:lstStyle/>
                    <a:p>
                      <a:pPr algn="just" fontAlgn="b"/>
                      <a:r>
                        <a:rPr lang="en-IN" sz="800" b="1">
                          <a:effectLst/>
                          <a:latin typeface="Times New Roman" panose="02020603050405020304" pitchFamily="18" charset="0"/>
                          <a:cs typeface="Times New Roman" panose="02020603050405020304" pitchFamily="18" charset="0"/>
                        </a:rPr>
                        <a:t>Instance Storage</a:t>
                      </a:r>
                    </a:p>
                  </a:txBody>
                  <a:tcPr anchor="b"/>
                </a:tc>
                <a:tc>
                  <a:txBody>
                    <a:bodyPr/>
                    <a:lstStyle/>
                    <a:p>
                      <a:pPr algn="just" fontAlgn="b"/>
                      <a:r>
                        <a:rPr lang="en-US" sz="800" b="1" dirty="0">
                          <a:effectLst/>
                          <a:latin typeface="Times New Roman" panose="02020603050405020304" pitchFamily="18" charset="0"/>
                          <a:cs typeface="Times New Roman" panose="02020603050405020304" pitchFamily="18" charset="0"/>
                        </a:rPr>
                        <a:t>On Demand cost (hourly in $)</a:t>
                      </a:r>
                    </a:p>
                  </a:txBody>
                  <a:tcPr anchor="b"/>
                </a:tc>
                <a:tc>
                  <a:txBody>
                    <a:bodyPr/>
                    <a:lstStyle/>
                    <a:p>
                      <a:pPr algn="just" fontAlgn="b"/>
                      <a:r>
                        <a:rPr lang="en-US" sz="800" b="1" dirty="0">
                          <a:effectLst/>
                          <a:latin typeface="Times New Roman" panose="02020603050405020304" pitchFamily="18" charset="0"/>
                          <a:cs typeface="Times New Roman" panose="02020603050405020304" pitchFamily="18" charset="0"/>
                        </a:rPr>
                        <a:t>Windows Reserved cost (hourly in $)</a:t>
                      </a:r>
                    </a:p>
                  </a:txBody>
                  <a:tcPr anchor="b"/>
                </a:tc>
                <a:tc>
                  <a:txBody>
                    <a:bodyPr/>
                    <a:lstStyle/>
                    <a:p>
                      <a:pPr algn="just" fontAlgn="b"/>
                      <a:r>
                        <a:rPr lang="en-US" sz="800" b="1" dirty="0">
                          <a:effectLst/>
                          <a:latin typeface="Times New Roman" panose="02020603050405020304" pitchFamily="18" charset="0"/>
                          <a:cs typeface="Times New Roman" panose="02020603050405020304" pitchFamily="18" charset="0"/>
                        </a:rPr>
                        <a:t>Windows Spot cost (hourly in $)</a:t>
                      </a:r>
                    </a:p>
                  </a:txBody>
                  <a:tcPr anchor="b"/>
                </a:tc>
                <a:tc>
                  <a:txBody>
                    <a:bodyPr/>
                    <a:lstStyle/>
                    <a:p>
                      <a:pPr algn="just" fontAlgn="b"/>
                      <a:r>
                        <a:rPr lang="en-US" sz="800" b="1" dirty="0">
                          <a:effectLst/>
                          <a:latin typeface="Times New Roman" panose="02020603050405020304" pitchFamily="18" charset="0"/>
                          <a:cs typeface="Times New Roman" panose="02020603050405020304" pitchFamily="18" charset="0"/>
                        </a:rPr>
                        <a:t>Windows Savings Plan (hourly in $)</a:t>
                      </a:r>
                    </a:p>
                  </a:txBody>
                  <a:tcPr anchor="b"/>
                </a:tc>
                <a:tc>
                  <a:txBody>
                    <a:bodyPr/>
                    <a:lstStyle/>
                    <a:p>
                      <a:pPr algn="just" fontAlgn="b"/>
                      <a:r>
                        <a:rPr lang="en-IN" sz="800" b="1" dirty="0">
                          <a:effectLst/>
                          <a:latin typeface="Times New Roman" panose="02020603050405020304" pitchFamily="18" charset="0"/>
                          <a:cs typeface="Times New Roman" panose="02020603050405020304" pitchFamily="18" charset="0"/>
                        </a:rPr>
                        <a:t>Reserved cost (hourly in $)</a:t>
                      </a:r>
                    </a:p>
                  </a:txBody>
                  <a:tcPr anchor="b"/>
                </a:tc>
                <a:tc>
                  <a:txBody>
                    <a:bodyPr/>
                    <a:lstStyle/>
                    <a:p>
                      <a:pPr algn="just"/>
                      <a:r>
                        <a:rPr lang="en-IN" sz="800" b="1" i="0" u="none" strike="noStrike" cap="none" dirty="0">
                          <a:solidFill>
                            <a:schemeClr val="lt1"/>
                          </a:solidFill>
                          <a:effectLst/>
                          <a:latin typeface="Times New Roman" panose="02020603050405020304" pitchFamily="18" charset="0"/>
                          <a:ea typeface="+mn-ea"/>
                          <a:cs typeface="Times New Roman" panose="02020603050405020304" pitchFamily="18" charset="0"/>
                          <a:sym typeface="Arial"/>
                        </a:rPr>
                        <a:t>Reserved cost (hourly in $)</a:t>
                      </a:r>
                      <a:endParaRPr lang="en-IN" sz="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8006124"/>
                  </a:ext>
                </a:extLst>
              </a:tr>
              <a:tr h="127667">
                <a:tc>
                  <a:txBody>
                    <a:bodyPr/>
                    <a:lstStyle/>
                    <a:p>
                      <a:pPr algn="just" fontAlgn="base"/>
                      <a:r>
                        <a:rPr lang="en-IN" sz="800">
                          <a:effectLst/>
                          <a:latin typeface="Times New Roman" panose="02020603050405020304" pitchFamily="18" charset="0"/>
                          <a:cs typeface="Times New Roman" panose="02020603050405020304" pitchFamily="18" charset="0"/>
                        </a:rPr>
                        <a:t>70</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B4ps v2</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B4ps v2</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16.0</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4</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0</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4.636771</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0.0</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1.020855</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3.982566</a:t>
                      </a:r>
                    </a:p>
                  </a:txBody>
                  <a:tcPr anchor="ctr"/>
                </a:tc>
                <a:tc>
                  <a:txBody>
                    <a:bodyPr/>
                    <a:lstStyle/>
                    <a:p>
                      <a:pPr algn="just" fontAlgn="base"/>
                      <a:r>
                        <a:rPr lang="en-IN" sz="800" dirty="0" err="1">
                          <a:effectLst/>
                          <a:latin typeface="Times New Roman" panose="02020603050405020304" pitchFamily="18" charset="0"/>
                          <a:cs typeface="Times New Roman" panose="02020603050405020304" pitchFamily="18" charset="0"/>
                        </a:rPr>
                        <a:t>NaN</a:t>
                      </a:r>
                      <a:endParaRPr lang="en-IN" sz="8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78226950"/>
                  </a:ext>
                </a:extLst>
              </a:tr>
              <a:tr h="419477">
                <a:tc>
                  <a:txBody>
                    <a:bodyPr/>
                    <a:lstStyle/>
                    <a:p>
                      <a:pPr algn="just" fontAlgn="base"/>
                      <a:r>
                        <a:rPr lang="en-IN" sz="800">
                          <a:effectLst/>
                          <a:latin typeface="Times New Roman" panose="02020603050405020304" pitchFamily="18" charset="0"/>
                          <a:cs typeface="Times New Roman" panose="02020603050405020304" pitchFamily="18" charset="0"/>
                        </a:rPr>
                        <a:t>70</a:t>
                      </a:r>
                    </a:p>
                  </a:txBody>
                  <a:tcPr anchor="ctr"/>
                </a:tc>
                <a:tc>
                  <a:txBody>
                    <a:bodyPr/>
                    <a:lstStyle/>
                    <a:p>
                      <a:pPr algn="just" fontAlgn="base"/>
                      <a:r>
                        <a:rPr lang="en-US" sz="800">
                          <a:effectLst/>
                          <a:latin typeface="Times New Roman" panose="02020603050405020304" pitchFamily="18" charset="0"/>
                          <a:cs typeface="Times New Roman" panose="02020603050405020304" pitchFamily="18" charset="0"/>
                        </a:rPr>
                        <a:t>R4 Memory Optimized Eight Extra Large</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r4.8xlarge.search</a:t>
                      </a:r>
                    </a:p>
                  </a:txBody>
                  <a:tcPr anchor="ctr"/>
                </a:tc>
                <a:tc>
                  <a:txBody>
                    <a:bodyPr/>
                    <a:lstStyle/>
                    <a:p>
                      <a:pPr algn="just" fontAlgn="base"/>
                      <a:r>
                        <a:rPr lang="en-IN" sz="800">
                          <a:effectLst/>
                          <a:latin typeface="Times New Roman" panose="02020603050405020304" pitchFamily="18" charset="0"/>
                          <a:cs typeface="Times New Roman" panose="02020603050405020304" pitchFamily="18" charset="0"/>
                        </a:rPr>
                        <a:t>244.0</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32</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EBS Only</a:t>
                      </a: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3.14</a:t>
                      </a:r>
                    </a:p>
                  </a:txBody>
                  <a:tcPr anchor="ctr"/>
                </a:tc>
                <a:tc>
                  <a:txBody>
                    <a:bodyPr/>
                    <a:lstStyle/>
                    <a:p>
                      <a:pPr algn="just" fontAlgn="base"/>
                      <a:r>
                        <a:rPr lang="en-IN" sz="800" dirty="0" err="1">
                          <a:effectLst/>
                          <a:latin typeface="Times New Roman" panose="02020603050405020304" pitchFamily="18" charset="0"/>
                          <a:cs typeface="Times New Roman" panose="02020603050405020304" pitchFamily="18" charset="0"/>
                        </a:rPr>
                        <a:t>NaN</a:t>
                      </a:r>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just" fontAlgn="base"/>
                      <a:r>
                        <a:rPr lang="en-IN" sz="800" dirty="0" err="1">
                          <a:effectLst/>
                          <a:latin typeface="Times New Roman" panose="02020603050405020304" pitchFamily="18" charset="0"/>
                          <a:cs typeface="Times New Roman" panose="02020603050405020304" pitchFamily="18" charset="0"/>
                        </a:rPr>
                        <a:t>NaN</a:t>
                      </a:r>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just" fontAlgn="base"/>
                      <a:r>
                        <a:rPr lang="en-IN" sz="800" dirty="0" err="1">
                          <a:effectLst/>
                          <a:latin typeface="Times New Roman" panose="02020603050405020304" pitchFamily="18" charset="0"/>
                          <a:cs typeface="Times New Roman" panose="02020603050405020304" pitchFamily="18" charset="0"/>
                        </a:rPr>
                        <a:t>NaN</a:t>
                      </a:r>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just" fontAlgn="base"/>
                      <a:r>
                        <a:rPr lang="en-IN" sz="800" dirty="0">
                          <a:effectLst/>
                          <a:latin typeface="Times New Roman" panose="02020603050405020304" pitchFamily="18" charset="0"/>
                          <a:cs typeface="Times New Roman" panose="02020603050405020304" pitchFamily="18" charset="0"/>
                        </a:rPr>
                        <a:t>2.17</a:t>
                      </a:r>
                    </a:p>
                  </a:txBody>
                  <a:tcPr anchor="ctr"/>
                </a:tc>
                <a:extLst>
                  <a:ext uri="{0D108BD9-81ED-4DB2-BD59-A6C34878D82A}">
                    <a16:rowId xmlns:a16="http://schemas.microsoft.com/office/drawing/2014/main" val="1459800340"/>
                  </a:ext>
                </a:extLst>
              </a:tr>
            </a:tbl>
          </a:graphicData>
        </a:graphic>
      </p:graphicFrame>
      <p:sp>
        <p:nvSpPr>
          <p:cNvPr id="12" name="TextBox 11">
            <a:extLst>
              <a:ext uri="{FF2B5EF4-FFF2-40B4-BE49-F238E27FC236}">
                <a16:creationId xmlns:a16="http://schemas.microsoft.com/office/drawing/2014/main" id="{770B2471-DB1E-D226-3B1B-B12EE52F6CDE}"/>
              </a:ext>
            </a:extLst>
          </p:cNvPr>
          <p:cNvSpPr txBox="1"/>
          <p:nvPr/>
        </p:nvSpPr>
        <p:spPr>
          <a:xfrm>
            <a:off x="8148320" y="2050502"/>
            <a:ext cx="3665728"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 was able to optimally predict with exception to certain disparity.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instances causing it was identified and can be investigated to identify the cause.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617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CD1A-8A8F-F256-4EBC-A63B680D276F}"/>
              </a:ext>
            </a:extLst>
          </p:cNvPr>
          <p:cNvSpPr>
            <a:spLocks noGrp="1"/>
          </p:cNvSpPr>
          <p:nvPr>
            <p:ph type="title"/>
          </p:nvPr>
        </p:nvSpPr>
        <p:spPr/>
        <p:txBody>
          <a:bodyPr/>
          <a:lstStyle/>
          <a:p>
            <a:r>
              <a:rPr lang="en-IN" dirty="0">
                <a:solidFill>
                  <a:schemeClr val="tx1"/>
                </a:solidFill>
              </a:rPr>
              <a:t>Cloud Offerings &amp; Usage in FMCG industry  </a:t>
            </a:r>
          </a:p>
        </p:txBody>
      </p:sp>
      <p:pic>
        <p:nvPicPr>
          <p:cNvPr id="6" name="Picture 5">
            <a:extLst>
              <a:ext uri="{FF2B5EF4-FFF2-40B4-BE49-F238E27FC236}">
                <a16:creationId xmlns:a16="http://schemas.microsoft.com/office/drawing/2014/main" id="{A86EF207-F1CC-B813-34CB-0EC365F4A3EA}"/>
              </a:ext>
            </a:extLst>
          </p:cNvPr>
          <p:cNvPicPr>
            <a:picLocks noChangeAspect="1"/>
          </p:cNvPicPr>
          <p:nvPr/>
        </p:nvPicPr>
        <p:blipFill>
          <a:blip r:embed="rId2"/>
          <a:stretch>
            <a:fillRect/>
          </a:stretch>
        </p:blipFill>
        <p:spPr>
          <a:xfrm>
            <a:off x="7279465" y="1524339"/>
            <a:ext cx="4426433" cy="4141406"/>
          </a:xfrm>
          <a:prstGeom prst="rect">
            <a:avLst/>
          </a:prstGeom>
        </p:spPr>
      </p:pic>
      <p:graphicFrame>
        <p:nvGraphicFramePr>
          <p:cNvPr id="9" name="Table 9">
            <a:extLst>
              <a:ext uri="{FF2B5EF4-FFF2-40B4-BE49-F238E27FC236}">
                <a16:creationId xmlns:a16="http://schemas.microsoft.com/office/drawing/2014/main" id="{7DE3EF42-B4FB-98C1-F543-0EEE89AC7F42}"/>
              </a:ext>
            </a:extLst>
          </p:cNvPr>
          <p:cNvGraphicFramePr>
            <a:graphicFrameLocks noGrp="1"/>
          </p:cNvGraphicFramePr>
          <p:nvPr>
            <p:extLst>
              <p:ext uri="{D42A27DB-BD31-4B8C-83A1-F6EECF244321}">
                <p14:modId xmlns:p14="http://schemas.microsoft.com/office/powerpoint/2010/main" val="1427687711"/>
              </p:ext>
            </p:extLst>
          </p:nvPr>
        </p:nvGraphicFramePr>
        <p:xfrm>
          <a:off x="642112" y="1524338"/>
          <a:ext cx="6587745" cy="4010830"/>
        </p:xfrm>
        <a:graphic>
          <a:graphicData uri="http://schemas.openxmlformats.org/drawingml/2006/table">
            <a:tbl>
              <a:tblPr firstRow="1" bandRow="1">
                <a:tableStyleId>{5C22544A-7EE6-4342-B048-85BDC9FD1C3A}</a:tableStyleId>
              </a:tblPr>
              <a:tblGrid>
                <a:gridCol w="1317549">
                  <a:extLst>
                    <a:ext uri="{9D8B030D-6E8A-4147-A177-3AD203B41FA5}">
                      <a16:colId xmlns:a16="http://schemas.microsoft.com/office/drawing/2014/main" val="2770443771"/>
                    </a:ext>
                  </a:extLst>
                </a:gridCol>
                <a:gridCol w="1317549">
                  <a:extLst>
                    <a:ext uri="{9D8B030D-6E8A-4147-A177-3AD203B41FA5}">
                      <a16:colId xmlns:a16="http://schemas.microsoft.com/office/drawing/2014/main" val="624438470"/>
                    </a:ext>
                  </a:extLst>
                </a:gridCol>
                <a:gridCol w="1317549">
                  <a:extLst>
                    <a:ext uri="{9D8B030D-6E8A-4147-A177-3AD203B41FA5}">
                      <a16:colId xmlns:a16="http://schemas.microsoft.com/office/drawing/2014/main" val="1186269001"/>
                    </a:ext>
                  </a:extLst>
                </a:gridCol>
                <a:gridCol w="1317549">
                  <a:extLst>
                    <a:ext uri="{9D8B030D-6E8A-4147-A177-3AD203B41FA5}">
                      <a16:colId xmlns:a16="http://schemas.microsoft.com/office/drawing/2014/main" val="853500855"/>
                    </a:ext>
                  </a:extLst>
                </a:gridCol>
                <a:gridCol w="1317549">
                  <a:extLst>
                    <a:ext uri="{9D8B030D-6E8A-4147-A177-3AD203B41FA5}">
                      <a16:colId xmlns:a16="http://schemas.microsoft.com/office/drawing/2014/main" val="1867267799"/>
                    </a:ext>
                  </a:extLst>
                </a:gridCol>
              </a:tblGrid>
              <a:tr h="373196">
                <a:tc>
                  <a:txBody>
                    <a:bodyPr/>
                    <a:lstStyle/>
                    <a:p>
                      <a:pPr algn="ctr" fontAlgn="b"/>
                      <a:r>
                        <a:rPr lang="en-IN" sz="800" b="1" dirty="0">
                          <a:solidFill>
                            <a:schemeClr val="tx1"/>
                          </a:solidFill>
                          <a:effectLst/>
                          <a:latin typeface="Times New Roman" panose="02020603050405020304" pitchFamily="18" charset="0"/>
                          <a:cs typeface="Times New Roman" panose="02020603050405020304" pitchFamily="18" charset="0"/>
                        </a:rPr>
                        <a:t>Company</a:t>
                      </a:r>
                    </a:p>
                  </a:txBody>
                  <a:tcPr anchor="b"/>
                </a:tc>
                <a:tc>
                  <a:txBody>
                    <a:bodyPr/>
                    <a:lstStyle/>
                    <a:p>
                      <a:pPr algn="ctr" fontAlgn="b"/>
                      <a:r>
                        <a:rPr lang="en-IN" sz="800" b="1" dirty="0">
                          <a:solidFill>
                            <a:schemeClr val="tx1"/>
                          </a:solidFill>
                          <a:effectLst/>
                          <a:latin typeface="Times New Roman" panose="02020603050405020304" pitchFamily="18" charset="0"/>
                          <a:cs typeface="Times New Roman" panose="02020603050405020304" pitchFamily="18" charset="0"/>
                        </a:rPr>
                        <a:t>Primary Cloud</a:t>
                      </a:r>
                    </a:p>
                  </a:txBody>
                  <a:tcPr anchor="b"/>
                </a:tc>
                <a:tc>
                  <a:txBody>
                    <a:bodyPr/>
                    <a:lstStyle/>
                    <a:p>
                      <a:pPr algn="ctr" fontAlgn="b"/>
                      <a:r>
                        <a:rPr lang="en-IN" sz="800" b="1" dirty="0">
                          <a:solidFill>
                            <a:schemeClr val="tx1"/>
                          </a:solidFill>
                          <a:effectLst/>
                          <a:latin typeface="Times New Roman" panose="02020603050405020304" pitchFamily="18" charset="0"/>
                          <a:cs typeface="Times New Roman" panose="02020603050405020304" pitchFamily="18" charset="0"/>
                        </a:rPr>
                        <a:t>Usage on Primary Cloud</a:t>
                      </a:r>
                    </a:p>
                  </a:txBody>
                  <a:tcPr anchor="b"/>
                </a:tc>
                <a:tc>
                  <a:txBody>
                    <a:bodyPr/>
                    <a:lstStyle/>
                    <a:p>
                      <a:pPr algn="ctr" fontAlgn="b"/>
                      <a:r>
                        <a:rPr lang="en-IN" sz="800" b="1" dirty="0">
                          <a:solidFill>
                            <a:schemeClr val="tx1"/>
                          </a:solidFill>
                          <a:effectLst/>
                          <a:latin typeface="Times New Roman" panose="02020603050405020304" pitchFamily="18" charset="0"/>
                          <a:cs typeface="Times New Roman" panose="02020603050405020304" pitchFamily="18" charset="0"/>
                        </a:rPr>
                        <a:t>Secondary Cloud</a:t>
                      </a:r>
                    </a:p>
                  </a:txBody>
                  <a:tcPr anchor="b"/>
                </a:tc>
                <a:tc>
                  <a:txBody>
                    <a:bodyPr/>
                    <a:lstStyle/>
                    <a:p>
                      <a:pPr algn="ctr" fontAlgn="b"/>
                      <a:r>
                        <a:rPr lang="en-IN" sz="800" b="1" dirty="0">
                          <a:solidFill>
                            <a:schemeClr val="tx1"/>
                          </a:solidFill>
                          <a:effectLst/>
                          <a:latin typeface="Times New Roman" panose="02020603050405020304" pitchFamily="18" charset="0"/>
                          <a:cs typeface="Times New Roman" panose="02020603050405020304" pitchFamily="18" charset="0"/>
                        </a:rPr>
                        <a:t>Usage on Secondary Cloud</a:t>
                      </a:r>
                    </a:p>
                  </a:txBody>
                  <a:tcPr anchor="b"/>
                </a:tc>
                <a:extLst>
                  <a:ext uri="{0D108BD9-81ED-4DB2-BD59-A6C34878D82A}">
                    <a16:rowId xmlns:a16="http://schemas.microsoft.com/office/drawing/2014/main" val="736538101"/>
                  </a:ext>
                </a:extLst>
              </a:tr>
              <a:tr h="631421">
                <a:tc>
                  <a:txBody>
                    <a:bodyPr/>
                    <a:lstStyle/>
                    <a:p>
                      <a:pPr algn="l" fontAlgn="base"/>
                      <a:r>
                        <a:rPr lang="en-IN" sz="800" b="1" dirty="0">
                          <a:effectLst/>
                          <a:latin typeface="Times New Roman" panose="02020603050405020304" pitchFamily="18" charset="0"/>
                          <a:cs typeface="Times New Roman" panose="02020603050405020304" pitchFamily="18" charset="0"/>
                        </a:rPr>
                        <a:t>P&amp;G</a:t>
                      </a:r>
                    </a:p>
                  </a:txBody>
                  <a:tcPr anchor="ctr"/>
                </a:tc>
                <a:tc>
                  <a:txBody>
                    <a:bodyPr/>
                    <a:lstStyle/>
                    <a:p>
                      <a:pPr algn="l" fontAlgn="base"/>
                      <a:r>
                        <a:rPr lang="en-IN" sz="800" dirty="0">
                          <a:solidFill>
                            <a:schemeClr val="tx1"/>
                          </a:solidFill>
                          <a:effectLst/>
                          <a:latin typeface="Times New Roman" panose="02020603050405020304" pitchFamily="18" charset="0"/>
                          <a:cs typeface="Times New Roman" panose="02020603050405020304" pitchFamily="18" charset="0"/>
                        </a:rPr>
                        <a:t>Google Cloud Platform (GCP)</a:t>
                      </a:r>
                    </a:p>
                  </a:txBody>
                  <a:tcPr anchor="ctr"/>
                </a:tc>
                <a:tc>
                  <a:txBody>
                    <a:bodyPr/>
                    <a:lstStyle/>
                    <a:p>
                      <a:pPr algn="l" fontAlgn="base"/>
                      <a:r>
                        <a:rPr lang="en-US" sz="800" dirty="0">
                          <a:solidFill>
                            <a:schemeClr val="tx1"/>
                          </a:solidFill>
                          <a:effectLst/>
                          <a:latin typeface="Times New Roman" panose="02020603050405020304" pitchFamily="18" charset="0"/>
                          <a:cs typeface="Times New Roman" panose="02020603050405020304" pitchFamily="18" charset="0"/>
                        </a:rPr>
                        <a:t>Consumer info into a data lake</a:t>
                      </a:r>
                    </a:p>
                    <a:p>
                      <a:pPr algn="l" fontAlgn="base"/>
                      <a:endParaRPr lang="en-IN" sz="8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IN" sz="800" dirty="0">
                          <a:solidFill>
                            <a:schemeClr val="tx1"/>
                          </a:solidFill>
                          <a:effectLst/>
                          <a:latin typeface="Times New Roman" panose="02020603050405020304" pitchFamily="18" charset="0"/>
                          <a:cs typeface="Times New Roman" panose="02020603050405020304" pitchFamily="18" charset="0"/>
                        </a:rPr>
                        <a:t>Azure</a:t>
                      </a:r>
                    </a:p>
                  </a:txBody>
                  <a:tcPr anchor="ctr"/>
                </a:tc>
                <a:tc>
                  <a:txBody>
                    <a:bodyPr/>
                    <a:lstStyle/>
                    <a:p>
                      <a:pPr algn="l" fontAlgn="base"/>
                      <a:r>
                        <a:rPr lang="en-US" sz="800" dirty="0">
                          <a:solidFill>
                            <a:schemeClr val="tx1"/>
                          </a:solidFill>
                          <a:effectLst/>
                          <a:latin typeface="Times New Roman" panose="02020603050405020304" pitchFamily="18" charset="0"/>
                          <a:cs typeface="Times New Roman" panose="02020603050405020304" pitchFamily="18" charset="0"/>
                        </a:rPr>
                        <a:t>Manufacturing apps on-premises servers to cloud-based Azure Ultra Disk Storage.</a:t>
                      </a:r>
                    </a:p>
                  </a:txBody>
                  <a:tcPr anchor="ctr"/>
                </a:tc>
                <a:extLst>
                  <a:ext uri="{0D108BD9-81ED-4DB2-BD59-A6C34878D82A}">
                    <a16:rowId xmlns:a16="http://schemas.microsoft.com/office/drawing/2014/main" val="3071995270"/>
                  </a:ext>
                </a:extLst>
              </a:tr>
              <a:tr h="764351">
                <a:tc>
                  <a:txBody>
                    <a:bodyPr/>
                    <a:lstStyle/>
                    <a:p>
                      <a:pPr algn="l" fontAlgn="base"/>
                      <a:endParaRPr lang="en-IN" sz="800" b="1" dirty="0">
                        <a:effectLst/>
                        <a:latin typeface="Times New Roman" panose="02020603050405020304" pitchFamily="18" charset="0"/>
                        <a:cs typeface="Times New Roman" panose="02020603050405020304" pitchFamily="18" charset="0"/>
                      </a:endParaRPr>
                    </a:p>
                  </a:txBody>
                  <a:tcPr anchor="ctr"/>
                </a:tc>
                <a:tc>
                  <a:txBody>
                    <a:bodyPr/>
                    <a:lstStyle/>
                    <a:p>
                      <a:pPr algn="l" fontAlgn="base"/>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 Store and analyse marketing information</a:t>
                      </a:r>
                    </a:p>
                  </a:txBody>
                  <a:tcPr anchor="ctr"/>
                </a:tc>
                <a:tc>
                  <a:txBody>
                    <a:bodyPr/>
                    <a:lstStyle/>
                    <a:p>
                      <a:pPr algn="l" fontAlgn="base"/>
                      <a:endParaRPr lang="en-IN" sz="800">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US" sz="800" dirty="0">
                          <a:effectLst/>
                          <a:latin typeface="Times New Roman" panose="02020603050405020304" pitchFamily="18" charset="0"/>
                          <a:cs typeface="Times New Roman" panose="02020603050405020304" pitchFamily="18" charset="0"/>
                        </a:rPr>
                        <a:t>- Integrate data from more than 100 manufacturing sites worldwide and enhance AI, ML, and Edge computing.</a:t>
                      </a:r>
                    </a:p>
                  </a:txBody>
                  <a:tcPr anchor="ctr"/>
                </a:tc>
                <a:extLst>
                  <a:ext uri="{0D108BD9-81ED-4DB2-BD59-A6C34878D82A}">
                    <a16:rowId xmlns:a16="http://schemas.microsoft.com/office/drawing/2014/main" val="111501326"/>
                  </a:ext>
                </a:extLst>
              </a:tr>
              <a:tr h="498490">
                <a:tc>
                  <a:txBody>
                    <a:bodyPr/>
                    <a:lstStyle/>
                    <a:p>
                      <a:pPr algn="l" fontAlgn="base"/>
                      <a:r>
                        <a:rPr lang="en-IN" sz="800" b="1">
                          <a:effectLst/>
                          <a:latin typeface="Times New Roman" panose="02020603050405020304" pitchFamily="18" charset="0"/>
                          <a:cs typeface="Times New Roman" panose="02020603050405020304" pitchFamily="18" charset="0"/>
                        </a:rPr>
                        <a:t>Unilever</a:t>
                      </a:r>
                    </a:p>
                  </a:txBody>
                  <a:tcPr anchor="ctr"/>
                </a:tc>
                <a:tc>
                  <a:txBody>
                    <a:bodyPr/>
                    <a:lstStyle/>
                    <a:p>
                      <a:pPr algn="l" fontAlgn="base"/>
                      <a:r>
                        <a:rPr lang="en-IN" sz="800">
                          <a:effectLst/>
                          <a:latin typeface="Times New Roman" panose="02020603050405020304" pitchFamily="18" charset="0"/>
                          <a:cs typeface="Times New Roman" panose="02020603050405020304" pitchFamily="18" charset="0"/>
                        </a:rPr>
                        <a:t>Azure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800" dirty="0">
                          <a:effectLst/>
                          <a:latin typeface="Times New Roman" panose="02020603050405020304" pitchFamily="18" charset="0"/>
                          <a:cs typeface="Times New Roman" panose="02020603050405020304" pitchFamily="18" charset="0"/>
                        </a:rPr>
                        <a:t>- Primary cloud platform, digitalization</a:t>
                      </a:r>
                    </a:p>
                    <a:p>
                      <a:pPr algn="l" fontAlgn="base"/>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Google Cloud Platform (GCP)</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Sustainable Sourcing</a:t>
                      </a:r>
                    </a:p>
                  </a:txBody>
                  <a:tcPr anchor="ctr"/>
                </a:tc>
                <a:extLst>
                  <a:ext uri="{0D108BD9-81ED-4DB2-BD59-A6C34878D82A}">
                    <a16:rowId xmlns:a16="http://schemas.microsoft.com/office/drawing/2014/main" val="1063751746"/>
                  </a:ext>
                </a:extLst>
              </a:tr>
              <a:tr h="373196">
                <a:tc>
                  <a:txBody>
                    <a:bodyPr/>
                    <a:lstStyle/>
                    <a:p>
                      <a:pPr algn="l" fontAlgn="base"/>
                      <a:r>
                        <a:rPr lang="en-IN" sz="800" b="1">
                          <a:effectLst/>
                          <a:latin typeface="Times New Roman" panose="02020603050405020304" pitchFamily="18" charset="0"/>
                          <a:cs typeface="Times New Roman" panose="02020603050405020304" pitchFamily="18" charset="0"/>
                        </a:rPr>
                        <a:t>Nestle</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Azure</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Private &amp; Public cloud </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N/A</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N/A</a:t>
                      </a:r>
                    </a:p>
                  </a:txBody>
                  <a:tcPr anchor="ctr"/>
                </a:tc>
                <a:extLst>
                  <a:ext uri="{0D108BD9-81ED-4DB2-BD59-A6C34878D82A}">
                    <a16:rowId xmlns:a16="http://schemas.microsoft.com/office/drawing/2014/main" val="406654716"/>
                  </a:ext>
                </a:extLst>
              </a:tr>
              <a:tr h="373196">
                <a:tc>
                  <a:txBody>
                    <a:bodyPr/>
                    <a:lstStyle/>
                    <a:p>
                      <a:pPr algn="l" fontAlgn="base"/>
                      <a:endParaRPr lang="en-IN" sz="800" b="1" dirty="0">
                        <a:effectLst/>
                        <a:latin typeface="Times New Roman" panose="02020603050405020304" pitchFamily="18" charset="0"/>
                        <a:cs typeface="Times New Roman" panose="02020603050405020304" pitchFamily="18" charset="0"/>
                      </a:endParaRPr>
                    </a:p>
                  </a:txBody>
                  <a:tcPr anchor="ctr"/>
                </a:tc>
                <a:tc>
                  <a:txBody>
                    <a:bodyPr/>
                    <a:lstStyle/>
                    <a:p>
                      <a:pPr algn="l" fontAlgn="base"/>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 App hosting</a:t>
                      </a:r>
                    </a:p>
                  </a:txBody>
                  <a:tcPr anchor="ctr"/>
                </a:tc>
                <a:tc>
                  <a:txBody>
                    <a:bodyPr/>
                    <a:lstStyle/>
                    <a:p>
                      <a:pPr algn="l" fontAlgn="base"/>
                      <a:endParaRPr lang="en-IN" sz="800">
                        <a:effectLst/>
                        <a:latin typeface="Times New Roman" panose="02020603050405020304" pitchFamily="18" charset="0"/>
                        <a:cs typeface="Times New Roman" panose="02020603050405020304" pitchFamily="18" charset="0"/>
                      </a:endParaRPr>
                    </a:p>
                  </a:txBody>
                  <a:tcPr anchor="ctr"/>
                </a:tc>
                <a:tc>
                  <a:txBody>
                    <a:bodyPr/>
                    <a:lstStyle/>
                    <a:p>
                      <a:pPr algn="l" fontAlgn="base"/>
                      <a:endParaRPr lang="en-IN" sz="8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39081567"/>
                  </a:ext>
                </a:extLst>
              </a:tr>
              <a:tr h="498490">
                <a:tc>
                  <a:txBody>
                    <a:bodyPr/>
                    <a:lstStyle/>
                    <a:p>
                      <a:pPr algn="l" fontAlgn="base"/>
                      <a:r>
                        <a:rPr lang="en-IN" sz="800" b="1" dirty="0">
                          <a:effectLst/>
                          <a:latin typeface="Times New Roman" panose="02020603050405020304" pitchFamily="18" charset="0"/>
                          <a:cs typeface="Times New Roman" panose="02020603050405020304" pitchFamily="18" charset="0"/>
                        </a:rPr>
                        <a:t>The Coca-Cola Company</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Google Cloud Platform (GCP)</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800" dirty="0">
                          <a:effectLst/>
                          <a:latin typeface="Times New Roman" panose="02020603050405020304" pitchFamily="18" charset="0"/>
                          <a:cs typeface="Times New Roman" panose="02020603050405020304" pitchFamily="18" charset="0"/>
                        </a:rPr>
                        <a:t>- Software and cloud products</a:t>
                      </a:r>
                    </a:p>
                    <a:p>
                      <a:pPr algn="l" fontAlgn="base"/>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IN" sz="900" dirty="0">
                          <a:effectLst/>
                          <a:latin typeface="Times New Roman" panose="02020603050405020304" pitchFamily="18" charset="0"/>
                          <a:cs typeface="Times New Roman" panose="02020603050405020304" pitchFamily="18" charset="0"/>
                        </a:rPr>
                        <a:t>AWS</a:t>
                      </a:r>
                      <a:endParaRPr lang="en-IN" sz="800" dirty="0">
                        <a:effectLst/>
                        <a:latin typeface="Times New Roman" panose="02020603050405020304" pitchFamily="18" charset="0"/>
                        <a:cs typeface="Times New Roman" panose="02020603050405020304" pitchFamily="18" charset="0"/>
                      </a:endParaRPr>
                    </a:p>
                  </a:txBody>
                  <a:tcPr anchor="ctr"/>
                </a:tc>
                <a:tc>
                  <a:txBody>
                    <a:bodyPr/>
                    <a:lstStyle/>
                    <a:p>
                      <a:pPr algn="l" fontAlgn="base"/>
                      <a:r>
                        <a:rPr lang="en-IN" sz="800">
                          <a:effectLst/>
                          <a:latin typeface="Times New Roman" panose="02020603050405020304" pitchFamily="18" charset="0"/>
                          <a:cs typeface="Times New Roman" panose="02020603050405020304" pitchFamily="18" charset="0"/>
                        </a:rPr>
                        <a:t>Migration &amp; digital transformation</a:t>
                      </a:r>
                    </a:p>
                  </a:txBody>
                  <a:tcPr anchor="ctr"/>
                </a:tc>
                <a:extLst>
                  <a:ext uri="{0D108BD9-81ED-4DB2-BD59-A6C34878D82A}">
                    <a16:rowId xmlns:a16="http://schemas.microsoft.com/office/drawing/2014/main" val="944039674"/>
                  </a:ext>
                </a:extLst>
              </a:tr>
              <a:tr h="498490">
                <a:tc>
                  <a:txBody>
                    <a:bodyPr/>
                    <a:lstStyle/>
                    <a:p>
                      <a:pPr algn="l" fontAlgn="base"/>
                      <a:r>
                        <a:rPr lang="en-IN" sz="800" b="1" dirty="0">
                          <a:effectLst/>
                          <a:latin typeface="Times New Roman" panose="02020603050405020304" pitchFamily="18" charset="0"/>
                          <a:cs typeface="Times New Roman" panose="02020603050405020304" pitchFamily="18" charset="0"/>
                        </a:rPr>
                        <a:t>PepsiCo</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Azure</a:t>
                      </a:r>
                    </a:p>
                  </a:txBody>
                  <a:tcPr anchor="ctr"/>
                </a:tc>
                <a:tc>
                  <a:txBody>
                    <a:bodyPr/>
                    <a:lstStyle/>
                    <a:p>
                      <a:pPr algn="l" fontAlgn="base"/>
                      <a:r>
                        <a:rPr lang="en-US" sz="800" b="0" i="0" dirty="0">
                          <a:solidFill>
                            <a:srgbClr val="374151"/>
                          </a:solidFill>
                          <a:effectLst/>
                          <a:latin typeface="Times New Roman" panose="02020603050405020304" pitchFamily="18" charset="0"/>
                          <a:cs typeface="Times New Roman" panose="02020603050405020304" pitchFamily="18" charset="0"/>
                        </a:rPr>
                        <a:t>- ERP, and data estate consolidation and modernization</a:t>
                      </a:r>
                    </a:p>
                  </a:txBody>
                  <a:tcPr anchor="ctr"/>
                </a:tc>
                <a:tc>
                  <a:txBody>
                    <a:bodyPr/>
                    <a:lstStyle/>
                    <a:p>
                      <a:pPr algn="l" fontAlgn="base"/>
                      <a:r>
                        <a:rPr lang="en-IN" sz="800">
                          <a:effectLst/>
                          <a:latin typeface="Times New Roman" panose="02020603050405020304" pitchFamily="18" charset="0"/>
                          <a:cs typeface="Times New Roman" panose="02020603050405020304" pitchFamily="18" charset="0"/>
                        </a:rPr>
                        <a:t>N/A</a:t>
                      </a:r>
                    </a:p>
                  </a:txBody>
                  <a:tcPr anchor="ctr"/>
                </a:tc>
                <a:tc>
                  <a:txBody>
                    <a:bodyPr/>
                    <a:lstStyle/>
                    <a:p>
                      <a:pPr algn="l" fontAlgn="base"/>
                      <a:r>
                        <a:rPr lang="en-IN" sz="800" dirty="0">
                          <a:effectLst/>
                          <a:latin typeface="Times New Roman" panose="02020603050405020304" pitchFamily="18" charset="0"/>
                          <a:cs typeface="Times New Roman" panose="02020603050405020304" pitchFamily="18" charset="0"/>
                        </a:rPr>
                        <a:t>N/A</a:t>
                      </a:r>
                    </a:p>
                  </a:txBody>
                  <a:tcPr anchor="ctr"/>
                </a:tc>
                <a:extLst>
                  <a:ext uri="{0D108BD9-81ED-4DB2-BD59-A6C34878D82A}">
                    <a16:rowId xmlns:a16="http://schemas.microsoft.com/office/drawing/2014/main" val="1985188192"/>
                  </a:ext>
                </a:extLst>
              </a:tr>
            </a:tbl>
          </a:graphicData>
        </a:graphic>
      </p:graphicFrame>
    </p:spTree>
    <p:extLst>
      <p:ext uri="{BB962C8B-B14F-4D97-AF65-F5344CB8AC3E}">
        <p14:creationId xmlns:p14="http://schemas.microsoft.com/office/powerpoint/2010/main" val="343801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9131-F493-8A27-E991-B86EB9CAFD73}"/>
              </a:ext>
            </a:extLst>
          </p:cNvPr>
          <p:cNvSpPr>
            <a:spLocks noGrp="1"/>
          </p:cNvSpPr>
          <p:nvPr>
            <p:ph type="title"/>
          </p:nvPr>
        </p:nvSpPr>
        <p:spPr/>
        <p:txBody>
          <a:bodyPr/>
          <a:lstStyle/>
          <a:p>
            <a:r>
              <a:rPr lang="en-IN" dirty="0">
                <a:solidFill>
                  <a:schemeClr val="tx1"/>
                </a:solidFill>
              </a:rPr>
              <a:t>Cloud Offerings &amp; Usage in Healthcare industry </a:t>
            </a:r>
          </a:p>
        </p:txBody>
      </p:sp>
      <p:pic>
        <p:nvPicPr>
          <p:cNvPr id="5" name="Picture 4">
            <a:extLst>
              <a:ext uri="{FF2B5EF4-FFF2-40B4-BE49-F238E27FC236}">
                <a16:creationId xmlns:a16="http://schemas.microsoft.com/office/drawing/2014/main" id="{B7A26DA0-5A50-E70D-2F85-EE5E99BC2791}"/>
              </a:ext>
            </a:extLst>
          </p:cNvPr>
          <p:cNvPicPr>
            <a:picLocks noChangeAspect="1"/>
          </p:cNvPicPr>
          <p:nvPr/>
        </p:nvPicPr>
        <p:blipFill>
          <a:blip r:embed="rId2"/>
          <a:stretch>
            <a:fillRect/>
          </a:stretch>
        </p:blipFill>
        <p:spPr>
          <a:xfrm>
            <a:off x="7069601" y="1670304"/>
            <a:ext cx="4947938" cy="4100576"/>
          </a:xfrm>
          <a:prstGeom prst="rect">
            <a:avLst/>
          </a:prstGeom>
        </p:spPr>
      </p:pic>
      <p:graphicFrame>
        <p:nvGraphicFramePr>
          <p:cNvPr id="10" name="Table 9">
            <a:extLst>
              <a:ext uri="{FF2B5EF4-FFF2-40B4-BE49-F238E27FC236}">
                <a16:creationId xmlns:a16="http://schemas.microsoft.com/office/drawing/2014/main" id="{44F3108C-097F-E01B-1810-16E4BA9BF3C1}"/>
              </a:ext>
            </a:extLst>
          </p:cNvPr>
          <p:cNvGraphicFramePr>
            <a:graphicFrameLocks noGrp="1"/>
          </p:cNvGraphicFramePr>
          <p:nvPr>
            <p:extLst>
              <p:ext uri="{D42A27DB-BD31-4B8C-83A1-F6EECF244321}">
                <p14:modId xmlns:p14="http://schemas.microsoft.com/office/powerpoint/2010/main" val="1207336213"/>
              </p:ext>
            </p:extLst>
          </p:nvPr>
        </p:nvGraphicFramePr>
        <p:xfrm>
          <a:off x="516128" y="1670304"/>
          <a:ext cx="6725920" cy="3962397"/>
        </p:xfrm>
        <a:graphic>
          <a:graphicData uri="http://schemas.openxmlformats.org/drawingml/2006/table">
            <a:tbl>
              <a:tblPr firstRow="1" bandRow="1">
                <a:tableStyleId>{5C22544A-7EE6-4342-B048-85BDC9FD1C3A}</a:tableStyleId>
              </a:tblPr>
              <a:tblGrid>
                <a:gridCol w="1345184">
                  <a:extLst>
                    <a:ext uri="{9D8B030D-6E8A-4147-A177-3AD203B41FA5}">
                      <a16:colId xmlns:a16="http://schemas.microsoft.com/office/drawing/2014/main" val="2770443771"/>
                    </a:ext>
                  </a:extLst>
                </a:gridCol>
                <a:gridCol w="1345184">
                  <a:extLst>
                    <a:ext uri="{9D8B030D-6E8A-4147-A177-3AD203B41FA5}">
                      <a16:colId xmlns:a16="http://schemas.microsoft.com/office/drawing/2014/main" val="624438470"/>
                    </a:ext>
                  </a:extLst>
                </a:gridCol>
                <a:gridCol w="1345184">
                  <a:extLst>
                    <a:ext uri="{9D8B030D-6E8A-4147-A177-3AD203B41FA5}">
                      <a16:colId xmlns:a16="http://schemas.microsoft.com/office/drawing/2014/main" val="1186269001"/>
                    </a:ext>
                  </a:extLst>
                </a:gridCol>
                <a:gridCol w="1345184">
                  <a:extLst>
                    <a:ext uri="{9D8B030D-6E8A-4147-A177-3AD203B41FA5}">
                      <a16:colId xmlns:a16="http://schemas.microsoft.com/office/drawing/2014/main" val="853500855"/>
                    </a:ext>
                  </a:extLst>
                </a:gridCol>
                <a:gridCol w="1345184">
                  <a:extLst>
                    <a:ext uri="{9D8B030D-6E8A-4147-A177-3AD203B41FA5}">
                      <a16:colId xmlns:a16="http://schemas.microsoft.com/office/drawing/2014/main" val="1867267799"/>
                    </a:ext>
                  </a:extLst>
                </a:gridCol>
              </a:tblGrid>
              <a:tr h="511277">
                <a:tc>
                  <a:txBody>
                    <a:bodyPr/>
                    <a:lstStyle/>
                    <a:p>
                      <a:pPr algn="ctr" fontAlgn="b"/>
                      <a:r>
                        <a:rPr lang="en-IN" sz="900" b="1" dirty="0">
                          <a:solidFill>
                            <a:schemeClr val="tx1"/>
                          </a:solidFill>
                          <a:effectLst/>
                          <a:latin typeface="Times New Roman" panose="02020603050405020304" pitchFamily="18" charset="0"/>
                          <a:cs typeface="Times New Roman" panose="02020603050405020304" pitchFamily="18" charset="0"/>
                        </a:rPr>
                        <a:t>Healthcare Organization</a:t>
                      </a:r>
                    </a:p>
                  </a:txBody>
                  <a:tcPr anchor="b"/>
                </a:tc>
                <a:tc>
                  <a:txBody>
                    <a:bodyPr/>
                    <a:lstStyle/>
                    <a:p>
                      <a:pPr algn="ctr" fontAlgn="b"/>
                      <a:r>
                        <a:rPr lang="en-IN" sz="900" b="1" dirty="0">
                          <a:solidFill>
                            <a:schemeClr val="tx1"/>
                          </a:solidFill>
                          <a:effectLst/>
                          <a:latin typeface="Times New Roman" panose="02020603050405020304" pitchFamily="18" charset="0"/>
                          <a:cs typeface="Times New Roman" panose="02020603050405020304" pitchFamily="18" charset="0"/>
                        </a:rPr>
                        <a:t>Primary Cloud</a:t>
                      </a:r>
                    </a:p>
                  </a:txBody>
                  <a:tcPr anchor="b"/>
                </a:tc>
                <a:tc>
                  <a:txBody>
                    <a:bodyPr/>
                    <a:lstStyle/>
                    <a:p>
                      <a:pPr algn="ctr" fontAlgn="b"/>
                      <a:r>
                        <a:rPr lang="en-IN" sz="900" b="1" dirty="0">
                          <a:solidFill>
                            <a:schemeClr val="tx1"/>
                          </a:solidFill>
                          <a:effectLst/>
                          <a:latin typeface="Times New Roman" panose="02020603050405020304" pitchFamily="18" charset="0"/>
                          <a:cs typeface="Times New Roman" panose="02020603050405020304" pitchFamily="18" charset="0"/>
                        </a:rPr>
                        <a:t>Usage on Primary Cloud</a:t>
                      </a:r>
                    </a:p>
                  </a:txBody>
                  <a:tcPr anchor="b"/>
                </a:tc>
                <a:tc>
                  <a:txBody>
                    <a:bodyPr/>
                    <a:lstStyle/>
                    <a:p>
                      <a:pPr algn="ctr" fontAlgn="b"/>
                      <a:r>
                        <a:rPr lang="en-IN" sz="900" b="1" dirty="0">
                          <a:solidFill>
                            <a:schemeClr val="tx1"/>
                          </a:solidFill>
                          <a:effectLst/>
                          <a:latin typeface="Times New Roman" panose="02020603050405020304" pitchFamily="18" charset="0"/>
                          <a:cs typeface="Times New Roman" panose="02020603050405020304" pitchFamily="18" charset="0"/>
                        </a:rPr>
                        <a:t>Secondary Cloud</a:t>
                      </a:r>
                    </a:p>
                  </a:txBody>
                  <a:tcPr anchor="b"/>
                </a:tc>
                <a:tc>
                  <a:txBody>
                    <a:bodyPr/>
                    <a:lstStyle/>
                    <a:p>
                      <a:pPr algn="ctr" fontAlgn="b"/>
                      <a:r>
                        <a:rPr lang="en-IN" sz="900" b="1" dirty="0">
                          <a:solidFill>
                            <a:schemeClr val="tx1"/>
                          </a:solidFill>
                          <a:effectLst/>
                          <a:latin typeface="Times New Roman" panose="02020603050405020304" pitchFamily="18" charset="0"/>
                          <a:cs typeface="Times New Roman" panose="02020603050405020304" pitchFamily="18" charset="0"/>
                        </a:rPr>
                        <a:t>Usage on Secondary Cloud</a:t>
                      </a:r>
                    </a:p>
                  </a:txBody>
                  <a:tcPr anchor="b"/>
                </a:tc>
                <a:extLst>
                  <a:ext uri="{0D108BD9-81ED-4DB2-BD59-A6C34878D82A}">
                    <a16:rowId xmlns:a16="http://schemas.microsoft.com/office/drawing/2014/main" val="736538101"/>
                  </a:ext>
                </a:extLst>
              </a:tr>
              <a:tr h="511277">
                <a:tc>
                  <a:txBody>
                    <a:bodyPr/>
                    <a:lstStyle/>
                    <a:p>
                      <a:pPr fontAlgn="base"/>
                      <a:r>
                        <a:rPr lang="en-IN" sz="900" b="1">
                          <a:solidFill>
                            <a:schemeClr val="tx1"/>
                          </a:solidFill>
                          <a:effectLst/>
                          <a:latin typeface="Times New Roman" panose="02020603050405020304" pitchFamily="18" charset="0"/>
                          <a:cs typeface="Times New Roman" panose="02020603050405020304" pitchFamily="18" charset="0"/>
                        </a:rPr>
                        <a:t>Apollo Hospitals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900" dirty="0">
                          <a:solidFill>
                            <a:schemeClr val="tx1"/>
                          </a:solidFill>
                          <a:effectLst/>
                          <a:latin typeface="Times New Roman" panose="02020603050405020304" pitchFamily="18" charset="0"/>
                          <a:cs typeface="Times New Roman" panose="02020603050405020304" pitchFamily="18" charset="0"/>
                        </a:rPr>
                        <a:t>Azure</a:t>
                      </a:r>
                    </a:p>
                    <a:p>
                      <a:pPr fontAlgn="base"/>
                      <a:endParaRPr lang="en-IN" sz="9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 Human capital management</a:t>
                      </a: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Oracle</a:t>
                      </a: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EMR</a:t>
                      </a:r>
                    </a:p>
                  </a:txBody>
                  <a:tcPr anchor="ctr"/>
                </a:tc>
                <a:extLst>
                  <a:ext uri="{0D108BD9-81ED-4DB2-BD59-A6C34878D82A}">
                    <a16:rowId xmlns:a16="http://schemas.microsoft.com/office/drawing/2014/main" val="1085209017"/>
                  </a:ext>
                </a:extLst>
              </a:tr>
              <a:tr h="703006">
                <a:tc>
                  <a:txBody>
                    <a:bodyPr/>
                    <a:lstStyle/>
                    <a:p>
                      <a:pPr fontAlgn="base"/>
                      <a:endParaRPr lang="en-IN" sz="900" b="1">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fontAlgn="base"/>
                      <a:endParaRPr lang="en-IN" sz="9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fontAlgn="base"/>
                      <a:endParaRPr lang="en-IN" sz="9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GCP</a:t>
                      </a:r>
                    </a:p>
                  </a:txBody>
                  <a:tcPr anchor="ctr"/>
                </a:tc>
                <a:tc>
                  <a:txBody>
                    <a:bodyPr/>
                    <a:lstStyle/>
                    <a:p>
                      <a:pPr fontAlgn="base"/>
                      <a:r>
                        <a:rPr lang="en-US" sz="900" dirty="0">
                          <a:solidFill>
                            <a:schemeClr val="tx1"/>
                          </a:solidFill>
                          <a:effectLst/>
                          <a:latin typeface="Times New Roman" panose="02020603050405020304" pitchFamily="18" charset="0"/>
                          <a:cs typeface="Times New Roman" panose="02020603050405020304" pitchFamily="18" charset="0"/>
                        </a:rPr>
                        <a:t>AI, ML tech, and diagnostics (clinical intelligence platform)</a:t>
                      </a:r>
                    </a:p>
                  </a:txBody>
                  <a:tcPr anchor="ctr"/>
                </a:tc>
                <a:extLst>
                  <a:ext uri="{0D108BD9-81ED-4DB2-BD59-A6C34878D82A}">
                    <a16:rowId xmlns:a16="http://schemas.microsoft.com/office/drawing/2014/main" val="111501326"/>
                  </a:ext>
                </a:extLst>
              </a:tr>
              <a:tr h="703006">
                <a:tc>
                  <a:txBody>
                    <a:bodyPr/>
                    <a:lstStyle/>
                    <a:p>
                      <a:pPr fontAlgn="base"/>
                      <a:r>
                        <a:rPr lang="en-IN" sz="900" b="1">
                          <a:solidFill>
                            <a:schemeClr val="tx1"/>
                          </a:solidFill>
                          <a:effectLst/>
                          <a:latin typeface="Times New Roman" panose="02020603050405020304" pitchFamily="18" charset="0"/>
                          <a:cs typeface="Times New Roman" panose="02020603050405020304" pitchFamily="18" charset="0"/>
                        </a:rPr>
                        <a:t>Manipal Hospitals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900" dirty="0">
                          <a:solidFill>
                            <a:schemeClr val="tx1"/>
                          </a:solidFill>
                          <a:effectLst/>
                          <a:latin typeface="Times New Roman" panose="02020603050405020304" pitchFamily="18" charset="0"/>
                          <a:cs typeface="Times New Roman" panose="02020603050405020304" pitchFamily="18" charset="0"/>
                        </a:rPr>
                        <a:t>Azure</a:t>
                      </a:r>
                    </a:p>
                    <a:p>
                      <a:pPr fontAlgn="base"/>
                      <a:endParaRPr lang="en-IN" sz="9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900" dirty="0">
                          <a:solidFill>
                            <a:schemeClr val="tx1"/>
                          </a:solidFill>
                          <a:effectLst/>
                          <a:latin typeface="Times New Roman" panose="02020603050405020304" pitchFamily="18" charset="0"/>
                          <a:cs typeface="Times New Roman" panose="02020603050405020304" pitchFamily="18" charset="0"/>
                        </a:rPr>
                        <a:t>- App hosting and computing services</a:t>
                      </a:r>
                    </a:p>
                    <a:p>
                      <a:pPr fontAlgn="base"/>
                      <a:endParaRPr lang="en-IN" sz="9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GCP</a:t>
                      </a: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Digitalization</a:t>
                      </a:r>
                    </a:p>
                  </a:txBody>
                  <a:tcPr anchor="ctr"/>
                </a:tc>
                <a:extLst>
                  <a:ext uri="{0D108BD9-81ED-4DB2-BD59-A6C34878D82A}">
                    <a16:rowId xmlns:a16="http://schemas.microsoft.com/office/drawing/2014/main" val="1063751746"/>
                  </a:ext>
                </a:extLst>
              </a:tr>
              <a:tr h="511277">
                <a:tc>
                  <a:txBody>
                    <a:bodyPr/>
                    <a:lstStyle/>
                    <a:p>
                      <a:pPr fontAlgn="base"/>
                      <a:r>
                        <a:rPr lang="en-IN" sz="900" b="1">
                          <a:solidFill>
                            <a:schemeClr val="tx1"/>
                          </a:solidFill>
                          <a:effectLst/>
                          <a:latin typeface="Times New Roman" panose="02020603050405020304" pitchFamily="18" charset="0"/>
                          <a:cs typeface="Times New Roman" panose="02020603050405020304" pitchFamily="18" charset="0"/>
                        </a:rPr>
                        <a:t>Fortis Healthcare</a:t>
                      </a: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Azure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900" dirty="0">
                          <a:solidFill>
                            <a:schemeClr val="tx1"/>
                          </a:solidFill>
                          <a:effectLst/>
                          <a:latin typeface="Times New Roman" panose="02020603050405020304" pitchFamily="18" charset="0"/>
                          <a:cs typeface="Times New Roman" panose="02020603050405020304" pitchFamily="18" charset="0"/>
                        </a:rPr>
                        <a:t>- All applications</a:t>
                      </a:r>
                    </a:p>
                    <a:p>
                      <a:pPr fontAlgn="base"/>
                      <a:endParaRPr lang="en-IN" sz="900" dirty="0">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N/A</a:t>
                      </a: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N/A</a:t>
                      </a:r>
                    </a:p>
                  </a:txBody>
                  <a:tcPr anchor="ctr"/>
                </a:tc>
                <a:extLst>
                  <a:ext uri="{0D108BD9-81ED-4DB2-BD59-A6C34878D82A}">
                    <a16:rowId xmlns:a16="http://schemas.microsoft.com/office/drawing/2014/main" val="406654716"/>
                  </a:ext>
                </a:extLst>
              </a:tr>
              <a:tr h="511277">
                <a:tc>
                  <a:txBody>
                    <a:bodyPr/>
                    <a:lstStyle/>
                    <a:p>
                      <a:pPr fontAlgn="base"/>
                      <a:r>
                        <a:rPr lang="en-IN" sz="900" b="1">
                          <a:solidFill>
                            <a:schemeClr val="tx1"/>
                          </a:solidFill>
                          <a:effectLst/>
                          <a:latin typeface="Times New Roman" panose="02020603050405020304" pitchFamily="18" charset="0"/>
                          <a:cs typeface="Times New Roman" panose="02020603050405020304" pitchFamily="18" charset="0"/>
                        </a:rPr>
                        <a:t>Max Healthcare</a:t>
                      </a: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AWS</a:t>
                      </a:r>
                    </a:p>
                  </a:txBody>
                  <a:tcPr anchor="ctr"/>
                </a:tc>
                <a:tc>
                  <a:txBody>
                    <a:bodyPr/>
                    <a:lstStyle/>
                    <a:p>
                      <a:pPr fontAlgn="base"/>
                      <a:r>
                        <a:rPr lang="en-US" sz="900" dirty="0">
                          <a:solidFill>
                            <a:schemeClr val="tx1"/>
                          </a:solidFill>
                          <a:effectLst/>
                          <a:latin typeface="Times New Roman" panose="02020603050405020304" pitchFamily="18" charset="0"/>
                          <a:cs typeface="Times New Roman" panose="02020603050405020304" pitchFamily="18" charset="0"/>
                        </a:rPr>
                        <a:t>- App hosting and computing services</a:t>
                      </a: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Azure</a:t>
                      </a: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IT</a:t>
                      </a:r>
                    </a:p>
                  </a:txBody>
                  <a:tcPr anchor="ctr"/>
                </a:tc>
                <a:extLst>
                  <a:ext uri="{0D108BD9-81ED-4DB2-BD59-A6C34878D82A}">
                    <a16:rowId xmlns:a16="http://schemas.microsoft.com/office/drawing/2014/main" val="944039674"/>
                  </a:ext>
                </a:extLst>
              </a:tr>
              <a:tr h="511277">
                <a:tc>
                  <a:txBody>
                    <a:bodyPr/>
                    <a:lstStyle/>
                    <a:p>
                      <a:pPr fontAlgn="base"/>
                      <a:r>
                        <a:rPr lang="en-IN" sz="900" b="1">
                          <a:solidFill>
                            <a:schemeClr val="tx1"/>
                          </a:solidFill>
                          <a:effectLst/>
                          <a:latin typeface="Times New Roman" panose="02020603050405020304" pitchFamily="18" charset="0"/>
                          <a:cs typeface="Times New Roman" panose="02020603050405020304" pitchFamily="18" charset="0"/>
                        </a:rPr>
                        <a:t>Dr. Reddy’s Laboratories</a:t>
                      </a: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AWS</a:t>
                      </a: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 -Primary cloud provider</a:t>
                      </a:r>
                    </a:p>
                  </a:txBody>
                  <a:tcPr anchor="ctr"/>
                </a:tc>
                <a:tc>
                  <a:txBody>
                    <a:bodyPr/>
                    <a:lstStyle/>
                    <a:p>
                      <a:pPr fontAlgn="base"/>
                      <a:r>
                        <a:rPr lang="en-IN" sz="900">
                          <a:solidFill>
                            <a:schemeClr val="tx1"/>
                          </a:solidFill>
                          <a:effectLst/>
                          <a:latin typeface="Times New Roman" panose="02020603050405020304" pitchFamily="18" charset="0"/>
                          <a:cs typeface="Times New Roman" panose="02020603050405020304" pitchFamily="18" charset="0"/>
                        </a:rPr>
                        <a:t>N/A</a:t>
                      </a:r>
                    </a:p>
                  </a:txBody>
                  <a:tcPr anchor="ctr"/>
                </a:tc>
                <a:tc>
                  <a:txBody>
                    <a:bodyPr/>
                    <a:lstStyle/>
                    <a:p>
                      <a:pPr fontAlgn="base"/>
                      <a:r>
                        <a:rPr lang="en-IN" sz="900" dirty="0">
                          <a:solidFill>
                            <a:schemeClr val="tx1"/>
                          </a:solidFill>
                          <a:effectLst/>
                          <a:latin typeface="Times New Roman" panose="02020603050405020304" pitchFamily="18" charset="0"/>
                          <a:cs typeface="Times New Roman" panose="02020603050405020304" pitchFamily="18" charset="0"/>
                        </a:rPr>
                        <a:t>N/A</a:t>
                      </a:r>
                    </a:p>
                  </a:txBody>
                  <a:tcPr anchor="ctr"/>
                </a:tc>
                <a:extLst>
                  <a:ext uri="{0D108BD9-81ED-4DB2-BD59-A6C34878D82A}">
                    <a16:rowId xmlns:a16="http://schemas.microsoft.com/office/drawing/2014/main" val="1985188192"/>
                  </a:ext>
                </a:extLst>
              </a:tr>
            </a:tbl>
          </a:graphicData>
        </a:graphic>
      </p:graphicFrame>
    </p:spTree>
    <p:extLst>
      <p:ext uri="{BB962C8B-B14F-4D97-AF65-F5344CB8AC3E}">
        <p14:creationId xmlns:p14="http://schemas.microsoft.com/office/powerpoint/2010/main" val="194899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2E1F-4C48-6096-D1BE-933E71A359EB}"/>
              </a:ext>
            </a:extLst>
          </p:cNvPr>
          <p:cNvSpPr>
            <a:spLocks noGrp="1"/>
          </p:cNvSpPr>
          <p:nvPr>
            <p:ph type="title"/>
          </p:nvPr>
        </p:nvSpPr>
        <p:spPr/>
        <p:txBody>
          <a:bodyPr/>
          <a:lstStyle/>
          <a:p>
            <a:r>
              <a:rPr lang="en-IN" dirty="0">
                <a:solidFill>
                  <a:schemeClr val="tx1"/>
                </a:solidFill>
              </a:rPr>
              <a:t>Parameters affecting the choice </a:t>
            </a:r>
          </a:p>
        </p:txBody>
      </p:sp>
      <p:sp>
        <p:nvSpPr>
          <p:cNvPr id="7" name="TextBox 6">
            <a:extLst>
              <a:ext uri="{FF2B5EF4-FFF2-40B4-BE49-F238E27FC236}">
                <a16:creationId xmlns:a16="http://schemas.microsoft.com/office/drawing/2014/main" id="{14B35727-9AB3-5D9F-798A-BECE591C6E6D}"/>
              </a:ext>
            </a:extLst>
          </p:cNvPr>
          <p:cNvSpPr txBox="1"/>
          <p:nvPr/>
        </p:nvSpPr>
        <p:spPr>
          <a:xfrm>
            <a:off x="609600" y="1652282"/>
            <a:ext cx="4084320" cy="3911334"/>
          </a:xfrm>
          <a:prstGeom prst="rect">
            <a:avLst/>
          </a:prstGeom>
          <a:noFill/>
        </p:spPr>
        <p:txBody>
          <a:bodyPr wrap="square">
            <a:spAutoFit/>
          </a:bodyPr>
          <a:lstStyle/>
          <a:p>
            <a:pPr marL="0" marR="0" algn="just">
              <a:lnSpc>
                <a:spcPct val="150000"/>
              </a:lnSpc>
              <a:spcBef>
                <a:spcPts val="0"/>
              </a:spcBef>
              <a:spcAft>
                <a:spcPts val="800"/>
              </a:spcAft>
            </a:pPr>
            <a:r>
              <a:rPr lang="en-IN" sz="1800" b="1" kern="100" dirty="0">
                <a:effectLst/>
                <a:latin typeface="Times New Roman" panose="02020603050405020304" pitchFamily="18" charset="0"/>
                <a:ea typeface="Calibri" panose="020F0502020204030204" pitchFamily="34" charset="0"/>
                <a:cs typeface="Arial" panose="020B0604020202020204" pitchFamily="34" charset="0"/>
              </a:rPr>
              <a:t>Factors affecting the Choice:</a:t>
            </a:r>
            <a:endParaRPr lang="en-IN"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Workload Characteristics</a:t>
            </a: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Cost and Budget</a:t>
            </a: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Data Sensitivity</a:t>
            </a: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Geographical Presence</a:t>
            </a: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Integration and Compatibility</a:t>
            </a: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Regulatory Compliance</a:t>
            </a: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Vendor Expertise and Support</a:t>
            </a:r>
          </a:p>
          <a:p>
            <a:pPr marL="342900" marR="0" lvl="0" indent="-342900" algn="just">
              <a:lnSpc>
                <a:spcPct val="150000"/>
              </a:lnSpc>
              <a:spcBef>
                <a:spcPts val="0"/>
              </a:spcBef>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Data Migration and Portability</a:t>
            </a:r>
          </a:p>
        </p:txBody>
      </p:sp>
      <p:pic>
        <p:nvPicPr>
          <p:cNvPr id="8" name="Picture 7">
            <a:extLst>
              <a:ext uri="{FF2B5EF4-FFF2-40B4-BE49-F238E27FC236}">
                <a16:creationId xmlns:a16="http://schemas.microsoft.com/office/drawing/2014/main" id="{A2E1C364-E8B4-1F0D-EF80-7D0191F306E3}"/>
              </a:ext>
            </a:extLst>
          </p:cNvPr>
          <p:cNvPicPr>
            <a:picLocks noChangeAspect="1"/>
          </p:cNvPicPr>
          <p:nvPr/>
        </p:nvPicPr>
        <p:blipFill>
          <a:blip r:embed="rId2"/>
          <a:stretch>
            <a:fillRect/>
          </a:stretch>
        </p:blipFill>
        <p:spPr>
          <a:xfrm>
            <a:off x="6455438" y="2701677"/>
            <a:ext cx="4826226" cy="2714752"/>
          </a:xfrm>
          <a:prstGeom prst="rect">
            <a:avLst/>
          </a:prstGeom>
        </p:spPr>
      </p:pic>
      <p:sp>
        <p:nvSpPr>
          <p:cNvPr id="9" name="TextBox 8">
            <a:extLst>
              <a:ext uri="{FF2B5EF4-FFF2-40B4-BE49-F238E27FC236}">
                <a16:creationId xmlns:a16="http://schemas.microsoft.com/office/drawing/2014/main" id="{FC16AEBB-91F9-37FE-E64E-4CB5C95C119E}"/>
              </a:ext>
            </a:extLst>
          </p:cNvPr>
          <p:cNvSpPr txBox="1"/>
          <p:nvPr/>
        </p:nvSpPr>
        <p:spPr>
          <a:xfrm>
            <a:off x="6455438" y="2214880"/>
            <a:ext cx="248310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Multi-cloud Strategy</a:t>
            </a:r>
          </a:p>
        </p:txBody>
      </p:sp>
    </p:spTree>
    <p:extLst>
      <p:ext uri="{BB962C8B-B14F-4D97-AF65-F5344CB8AC3E}">
        <p14:creationId xmlns:p14="http://schemas.microsoft.com/office/powerpoint/2010/main" val="3993092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6444-F09D-72AB-6BA2-C376A9A2E4B2}"/>
              </a:ext>
            </a:extLst>
          </p:cNvPr>
          <p:cNvSpPr>
            <a:spLocks noGrp="1"/>
          </p:cNvSpPr>
          <p:nvPr>
            <p:ph type="title"/>
          </p:nvPr>
        </p:nvSpPr>
        <p:spPr/>
        <p:txBody>
          <a:bodyPr/>
          <a:lstStyle/>
          <a:p>
            <a:r>
              <a:rPr lang="en-IN" dirty="0">
                <a:solidFill>
                  <a:schemeClr val="tx1"/>
                </a:solidFill>
              </a:rPr>
              <a:t>Text Analysis on FMCG articles</a:t>
            </a:r>
          </a:p>
        </p:txBody>
      </p:sp>
      <p:pic>
        <p:nvPicPr>
          <p:cNvPr id="6" name="Picture 5">
            <a:extLst>
              <a:ext uri="{FF2B5EF4-FFF2-40B4-BE49-F238E27FC236}">
                <a16:creationId xmlns:a16="http://schemas.microsoft.com/office/drawing/2014/main" id="{6171B90F-B572-FA36-DBC5-175D25AD26E0}"/>
              </a:ext>
            </a:extLst>
          </p:cNvPr>
          <p:cNvPicPr>
            <a:picLocks noChangeAspect="1"/>
          </p:cNvPicPr>
          <p:nvPr/>
        </p:nvPicPr>
        <p:blipFill>
          <a:blip r:embed="rId2"/>
          <a:stretch>
            <a:fillRect/>
          </a:stretch>
        </p:blipFill>
        <p:spPr>
          <a:xfrm>
            <a:off x="564895" y="1507576"/>
            <a:ext cx="7208852" cy="1300648"/>
          </a:xfrm>
          <a:prstGeom prst="rect">
            <a:avLst/>
          </a:prstGeom>
        </p:spPr>
      </p:pic>
      <p:pic>
        <p:nvPicPr>
          <p:cNvPr id="8" name="Picture 7">
            <a:extLst>
              <a:ext uri="{FF2B5EF4-FFF2-40B4-BE49-F238E27FC236}">
                <a16:creationId xmlns:a16="http://schemas.microsoft.com/office/drawing/2014/main" id="{F60C0A8C-1E0A-A82C-75EB-11EC09FC0867}"/>
              </a:ext>
            </a:extLst>
          </p:cNvPr>
          <p:cNvPicPr>
            <a:picLocks noChangeAspect="1"/>
          </p:cNvPicPr>
          <p:nvPr/>
        </p:nvPicPr>
        <p:blipFill rotWithShape="1">
          <a:blip r:embed="rId3"/>
          <a:srcRect t="1759"/>
          <a:stretch/>
        </p:blipFill>
        <p:spPr>
          <a:xfrm>
            <a:off x="7583440" y="1338874"/>
            <a:ext cx="4348138" cy="3546054"/>
          </a:xfrm>
          <a:prstGeom prst="rect">
            <a:avLst/>
          </a:prstGeom>
        </p:spPr>
      </p:pic>
      <p:pic>
        <p:nvPicPr>
          <p:cNvPr id="10" name="Picture 9">
            <a:extLst>
              <a:ext uri="{FF2B5EF4-FFF2-40B4-BE49-F238E27FC236}">
                <a16:creationId xmlns:a16="http://schemas.microsoft.com/office/drawing/2014/main" id="{38B4451D-6656-7E44-D12B-A9DF62DAA650}"/>
              </a:ext>
            </a:extLst>
          </p:cNvPr>
          <p:cNvPicPr>
            <a:picLocks noChangeAspect="1"/>
          </p:cNvPicPr>
          <p:nvPr/>
        </p:nvPicPr>
        <p:blipFill>
          <a:blip r:embed="rId4"/>
          <a:stretch>
            <a:fillRect/>
          </a:stretch>
        </p:blipFill>
        <p:spPr>
          <a:xfrm>
            <a:off x="985750" y="2833538"/>
            <a:ext cx="6024649" cy="3093348"/>
          </a:xfrm>
          <a:prstGeom prst="rect">
            <a:avLst/>
          </a:prstGeom>
        </p:spPr>
      </p:pic>
    </p:spTree>
    <p:extLst>
      <p:ext uri="{BB962C8B-B14F-4D97-AF65-F5344CB8AC3E}">
        <p14:creationId xmlns:p14="http://schemas.microsoft.com/office/powerpoint/2010/main" val="247290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2EA4-938D-4BA5-1EB4-2552FF6BA336}"/>
              </a:ext>
            </a:extLst>
          </p:cNvPr>
          <p:cNvSpPr>
            <a:spLocks noGrp="1"/>
          </p:cNvSpPr>
          <p:nvPr>
            <p:ph type="title"/>
          </p:nvPr>
        </p:nvSpPr>
        <p:spPr/>
        <p:txBody>
          <a:bodyPr/>
          <a:lstStyle/>
          <a:p>
            <a:r>
              <a:rPr lang="en-IN" dirty="0">
                <a:solidFill>
                  <a:schemeClr val="tx1"/>
                </a:solidFill>
              </a:rPr>
              <a:t>Text Analysis on Healthcare articles</a:t>
            </a:r>
          </a:p>
        </p:txBody>
      </p:sp>
      <p:pic>
        <p:nvPicPr>
          <p:cNvPr id="8" name="Picture 7">
            <a:extLst>
              <a:ext uri="{FF2B5EF4-FFF2-40B4-BE49-F238E27FC236}">
                <a16:creationId xmlns:a16="http://schemas.microsoft.com/office/drawing/2014/main" id="{384D5385-9458-F8AC-6CA3-D197E6F75B00}"/>
              </a:ext>
            </a:extLst>
          </p:cNvPr>
          <p:cNvPicPr>
            <a:picLocks noChangeAspect="1"/>
          </p:cNvPicPr>
          <p:nvPr/>
        </p:nvPicPr>
        <p:blipFill>
          <a:blip r:embed="rId2"/>
          <a:stretch>
            <a:fillRect/>
          </a:stretch>
        </p:blipFill>
        <p:spPr>
          <a:xfrm>
            <a:off x="703275" y="1555329"/>
            <a:ext cx="5013903" cy="1114719"/>
          </a:xfrm>
          <a:prstGeom prst="rect">
            <a:avLst/>
          </a:prstGeom>
        </p:spPr>
      </p:pic>
      <p:pic>
        <p:nvPicPr>
          <p:cNvPr id="10" name="Picture 9">
            <a:extLst>
              <a:ext uri="{FF2B5EF4-FFF2-40B4-BE49-F238E27FC236}">
                <a16:creationId xmlns:a16="http://schemas.microsoft.com/office/drawing/2014/main" id="{DEFCA8F1-8CC7-ADAE-96B6-3F02EC12C292}"/>
              </a:ext>
            </a:extLst>
          </p:cNvPr>
          <p:cNvPicPr>
            <a:picLocks noChangeAspect="1"/>
          </p:cNvPicPr>
          <p:nvPr/>
        </p:nvPicPr>
        <p:blipFill>
          <a:blip r:embed="rId3"/>
          <a:stretch>
            <a:fillRect/>
          </a:stretch>
        </p:blipFill>
        <p:spPr>
          <a:xfrm>
            <a:off x="6874240" y="1293917"/>
            <a:ext cx="4764649" cy="3810468"/>
          </a:xfrm>
          <a:prstGeom prst="rect">
            <a:avLst/>
          </a:prstGeom>
        </p:spPr>
      </p:pic>
      <p:pic>
        <p:nvPicPr>
          <p:cNvPr id="12" name="Picture 11">
            <a:extLst>
              <a:ext uri="{FF2B5EF4-FFF2-40B4-BE49-F238E27FC236}">
                <a16:creationId xmlns:a16="http://schemas.microsoft.com/office/drawing/2014/main" id="{71EF531B-ED47-04AD-5878-9B64D3A31109}"/>
              </a:ext>
            </a:extLst>
          </p:cNvPr>
          <p:cNvPicPr>
            <a:picLocks noChangeAspect="1"/>
          </p:cNvPicPr>
          <p:nvPr/>
        </p:nvPicPr>
        <p:blipFill>
          <a:blip r:embed="rId4"/>
          <a:stretch>
            <a:fillRect/>
          </a:stretch>
        </p:blipFill>
        <p:spPr>
          <a:xfrm>
            <a:off x="553111" y="2743200"/>
            <a:ext cx="5933997" cy="3168610"/>
          </a:xfrm>
          <a:prstGeom prst="rect">
            <a:avLst/>
          </a:prstGeom>
        </p:spPr>
      </p:pic>
    </p:spTree>
    <p:extLst>
      <p:ext uri="{BB962C8B-B14F-4D97-AF65-F5344CB8AC3E}">
        <p14:creationId xmlns:p14="http://schemas.microsoft.com/office/powerpoint/2010/main" val="111973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AC40-0784-D84A-A6AF-A807715EC2A6}"/>
              </a:ext>
            </a:extLst>
          </p:cNvPr>
          <p:cNvSpPr>
            <a:spLocks noGrp="1"/>
          </p:cNvSpPr>
          <p:nvPr>
            <p:ph type="title"/>
          </p:nvPr>
        </p:nvSpPr>
        <p:spPr/>
        <p:txBody>
          <a:bodyPr/>
          <a:lstStyle/>
          <a:p>
            <a:r>
              <a:rPr lang="en-US" dirty="0">
                <a:solidFill>
                  <a:schemeClr val="tx1"/>
                </a:solidFill>
              </a:rPr>
              <a:t>Industry Profile – Multi-cloud Service </a:t>
            </a:r>
            <a:endParaRPr lang="en-IN" dirty="0">
              <a:solidFill>
                <a:schemeClr val="tx1"/>
              </a:solidFill>
            </a:endParaRPr>
          </a:p>
        </p:txBody>
      </p:sp>
      <p:sp>
        <p:nvSpPr>
          <p:cNvPr id="3" name="Text Placeholder 2">
            <a:extLst>
              <a:ext uri="{FF2B5EF4-FFF2-40B4-BE49-F238E27FC236}">
                <a16:creationId xmlns:a16="http://schemas.microsoft.com/office/drawing/2014/main" id="{CFB3C5C5-4161-327F-EF4C-F56877B78A43}"/>
              </a:ext>
            </a:extLst>
          </p:cNvPr>
          <p:cNvSpPr>
            <a:spLocks noGrp="1"/>
          </p:cNvSpPr>
          <p:nvPr>
            <p:ph type="body" idx="1"/>
          </p:nvPr>
        </p:nvSpPr>
        <p:spPr>
          <a:xfrm>
            <a:off x="593344" y="1384808"/>
            <a:ext cx="10623296" cy="4719320"/>
          </a:xfrm>
        </p:spPr>
        <p:txBody>
          <a:bodyPr/>
          <a:lstStyle/>
          <a:p>
            <a:pPr marL="457200" indent="-457200" algn="just">
              <a:lnSpc>
                <a:spcPct val="150000"/>
              </a:lnSpc>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Industry: </a:t>
            </a:r>
            <a:r>
              <a:rPr lang="en-US" sz="1800" b="0" i="0" dirty="0">
                <a:solidFill>
                  <a:schemeClr val="tx1"/>
                </a:solidFill>
                <a:effectLst/>
                <a:latin typeface="Times New Roman" panose="02020603050405020304" pitchFamily="18" charset="0"/>
                <a:cs typeface="Times New Roman" panose="02020603050405020304" pitchFamily="18" charset="0"/>
              </a:rPr>
              <a:t>Growing sector facilitating integration, management, and optimization of workloads across multiple cloud platforms.</a:t>
            </a:r>
          </a:p>
          <a:p>
            <a:pPr marL="457200" indent="-457200" algn="just">
              <a:lnSpc>
                <a:spcPct val="150000"/>
              </a:lnSpc>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Benefits: </a:t>
            </a:r>
            <a:r>
              <a:rPr lang="en-US" sz="1800" b="0" i="0" dirty="0">
                <a:solidFill>
                  <a:schemeClr val="tx1"/>
                </a:solidFill>
                <a:effectLst/>
                <a:latin typeface="Times New Roman" panose="02020603050405020304" pitchFamily="18" charset="0"/>
                <a:cs typeface="Times New Roman" panose="02020603050405020304" pitchFamily="18" charset="0"/>
              </a:rPr>
              <a:t>Flexibility, scalability, and resilience; minimizes vendor lock-in and optimizes cost management.</a:t>
            </a:r>
          </a:p>
          <a:p>
            <a:pPr marL="457200" indent="-457200" algn="just">
              <a:lnSpc>
                <a:spcPct val="150000"/>
              </a:lnSpc>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Drivers:</a:t>
            </a:r>
            <a:r>
              <a:rPr lang="en-US" sz="1800" b="0" i="0" dirty="0">
                <a:solidFill>
                  <a:schemeClr val="tx1"/>
                </a:solidFill>
                <a:effectLst/>
                <a:latin typeface="Times New Roman" panose="02020603050405020304" pitchFamily="18" charset="0"/>
                <a:cs typeface="Times New Roman" panose="02020603050405020304" pitchFamily="18" charset="0"/>
              </a:rPr>
              <a:t> Digital transformation and need for running applications where needed without complexity.</a:t>
            </a:r>
          </a:p>
          <a:p>
            <a:pPr marL="457200" indent="-457200" algn="just">
              <a:lnSpc>
                <a:spcPct val="150000"/>
              </a:lnSpc>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Flexibility and Portability: </a:t>
            </a:r>
            <a:r>
              <a:rPr lang="en-US" sz="1800" b="0" i="0" dirty="0">
                <a:solidFill>
                  <a:schemeClr val="tx1"/>
                </a:solidFill>
                <a:effectLst/>
                <a:latin typeface="Times New Roman" panose="02020603050405020304" pitchFamily="18" charset="0"/>
                <a:cs typeface="Times New Roman" panose="02020603050405020304" pitchFamily="18" charset="0"/>
              </a:rPr>
              <a:t>Built on open-source technologies like Kubernetes for efficient migration, building, and optimization of applications.</a:t>
            </a:r>
          </a:p>
          <a:p>
            <a:pPr marL="457200" indent="-457200" algn="just">
              <a:lnSpc>
                <a:spcPct val="150000"/>
              </a:lnSpc>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Alignment:</a:t>
            </a:r>
            <a:r>
              <a:rPr lang="en-US" sz="1800" b="0" i="0" dirty="0">
                <a:solidFill>
                  <a:schemeClr val="tx1"/>
                </a:solidFill>
                <a:effectLst/>
                <a:latin typeface="Times New Roman" panose="02020603050405020304" pitchFamily="18" charset="0"/>
                <a:cs typeface="Times New Roman" panose="02020603050405020304" pitchFamily="18" charset="0"/>
              </a:rPr>
              <a:t> Works well with DevOps and cloud-native technologies, enabling portability, scalability, and agility in application development and management.</a:t>
            </a:r>
          </a:p>
          <a:p>
            <a:pPr marL="457200" indent="-457200" algn="just">
              <a:lnSpc>
                <a:spcPct val="150000"/>
              </a:lnSpc>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Applications: </a:t>
            </a:r>
            <a:r>
              <a:rPr lang="en-US" sz="1800" dirty="0">
                <a:solidFill>
                  <a:schemeClr val="tx1"/>
                </a:solidFill>
                <a:latin typeface="Times New Roman" panose="02020603050405020304" pitchFamily="18" charset="0"/>
                <a:cs typeface="Times New Roman" panose="02020603050405020304" pitchFamily="18" charset="0"/>
              </a:rPr>
              <a:t>F</a:t>
            </a:r>
            <a:r>
              <a:rPr lang="en-US" sz="1800" b="0" i="0" dirty="0">
                <a:solidFill>
                  <a:schemeClr val="tx1"/>
                </a:solidFill>
                <a:effectLst/>
                <a:latin typeface="Times New Roman" panose="02020603050405020304" pitchFamily="18" charset="0"/>
                <a:cs typeface="Times New Roman" panose="02020603050405020304" pitchFamily="18" charset="0"/>
              </a:rPr>
              <a:t>inance, Healthcare, E-commerce, Manufacturing, and Telecommunications.</a:t>
            </a:r>
          </a:p>
          <a:p>
            <a:pPr marL="457200" indent="-457200" algn="just">
              <a:buFont typeface="Arial" panose="020B0604020202020204" pitchFamily="34" charset="0"/>
              <a:buChar char="•"/>
            </a:pP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2050" name="Picture 2" descr="what is multi-cloud">
            <a:extLst>
              <a:ext uri="{FF2B5EF4-FFF2-40B4-BE49-F238E27FC236}">
                <a16:creationId xmlns:a16="http://schemas.microsoft.com/office/drawing/2014/main" id="{C3338FDC-0DD3-B6B9-D83C-7849B756A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086" y="4252581"/>
            <a:ext cx="2804186" cy="210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704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2D2E-7ABC-301B-80BD-3048EDC9546A}"/>
              </a:ext>
            </a:extLst>
          </p:cNvPr>
          <p:cNvSpPr>
            <a:spLocks noGrp="1"/>
          </p:cNvSpPr>
          <p:nvPr>
            <p:ph type="title"/>
          </p:nvPr>
        </p:nvSpPr>
        <p:spPr/>
        <p:txBody>
          <a:bodyPr/>
          <a:lstStyle/>
          <a:p>
            <a:r>
              <a:rPr lang="en-IN" dirty="0">
                <a:solidFill>
                  <a:schemeClr val="tx1"/>
                </a:solidFill>
              </a:rPr>
              <a:t>LDA on FMCG articles</a:t>
            </a:r>
          </a:p>
        </p:txBody>
      </p:sp>
      <p:pic>
        <p:nvPicPr>
          <p:cNvPr id="6" name="Picture 5">
            <a:extLst>
              <a:ext uri="{FF2B5EF4-FFF2-40B4-BE49-F238E27FC236}">
                <a16:creationId xmlns:a16="http://schemas.microsoft.com/office/drawing/2014/main" id="{CD589EEF-A8B1-3725-5219-2070839A87C1}"/>
              </a:ext>
            </a:extLst>
          </p:cNvPr>
          <p:cNvPicPr>
            <a:picLocks noChangeAspect="1"/>
          </p:cNvPicPr>
          <p:nvPr/>
        </p:nvPicPr>
        <p:blipFill>
          <a:blip r:embed="rId2"/>
          <a:stretch>
            <a:fillRect/>
          </a:stretch>
        </p:blipFill>
        <p:spPr>
          <a:xfrm>
            <a:off x="693078" y="1518338"/>
            <a:ext cx="6414622" cy="3980254"/>
          </a:xfrm>
          <a:prstGeom prst="rect">
            <a:avLst/>
          </a:prstGeom>
        </p:spPr>
      </p:pic>
      <p:sp>
        <p:nvSpPr>
          <p:cNvPr id="8" name="TextBox 7">
            <a:extLst>
              <a:ext uri="{FF2B5EF4-FFF2-40B4-BE49-F238E27FC236}">
                <a16:creationId xmlns:a16="http://schemas.microsoft.com/office/drawing/2014/main" id="{0696780A-F92B-097E-C75B-16F00DF78E6E}"/>
              </a:ext>
            </a:extLst>
          </p:cNvPr>
          <p:cNvSpPr txBox="1"/>
          <p:nvPr/>
        </p:nvSpPr>
        <p:spPr>
          <a:xfrm>
            <a:off x="6945376" y="1223264"/>
            <a:ext cx="4974336" cy="3970318"/>
          </a:xfrm>
          <a:prstGeom prst="rect">
            <a:avLst/>
          </a:prstGeom>
          <a:noFill/>
        </p:spPr>
        <p:txBody>
          <a:bodyPr wrap="square" rtlCol="0">
            <a:spAutoFit/>
          </a:bodyPr>
          <a:lstStyle/>
          <a:p>
            <a:pPr marL="342900" indent="-342900" algn="just">
              <a:buFont typeface="+mj-lt"/>
              <a:buAutoNum type="arabicPeriod"/>
            </a:pPr>
            <a:r>
              <a:rPr lang="en-US" sz="1400" dirty="0">
                <a:latin typeface="Times New Roman" panose="02020603050405020304" pitchFamily="18" charset="0"/>
                <a:cs typeface="Times New Roman" panose="02020603050405020304" pitchFamily="18" charset="0"/>
              </a:rPr>
              <a:t>Microsoft's Azure: It suggests that Azure is widely adopted by FMCG companies for their cloud computing needs.</a:t>
            </a: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dirty="0">
                <a:latin typeface="Times New Roman" panose="02020603050405020304" pitchFamily="18" charset="0"/>
                <a:cs typeface="Times New Roman" panose="02020603050405020304" pitchFamily="18" charset="0"/>
              </a:rPr>
              <a:t>Google Cloud Platform (GCP): This indicates that FMCG companies also utilize GCP for various cloud-related purposes.</a:t>
            </a: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dirty="0">
                <a:latin typeface="Times New Roman" panose="02020603050405020304" pitchFamily="18" charset="0"/>
                <a:cs typeface="Times New Roman" panose="02020603050405020304" pitchFamily="18" charset="0"/>
              </a:rPr>
              <a:t>Amazon Web Services (AWS): This suggests that AWS is a popular choice among FMCG companies for cloud services.</a:t>
            </a: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dirty="0">
                <a:latin typeface="Times New Roman" panose="02020603050405020304" pitchFamily="18" charset="0"/>
                <a:cs typeface="Times New Roman" panose="02020603050405020304" pitchFamily="18" charset="0"/>
              </a:rPr>
              <a:t>General Cloud Concepts: It indicates a wide discussion of cloud technologies in the FMCG domain, possibly covering general cloud strategies and applications.</a:t>
            </a:r>
          </a:p>
          <a:p>
            <a:pPr marL="342900" indent="-342900" algn="just">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dirty="0">
                <a:latin typeface="Times New Roman" panose="02020603050405020304" pitchFamily="18" charset="0"/>
                <a:cs typeface="Times New Roman" panose="02020603050405020304" pitchFamily="18" charset="0"/>
              </a:rPr>
              <a:t>Cloud Vendor Comparisons: Keywords like "service," "cloud," and "platform" suggest an analysis of different cloud providers in the FMCG sector, aiding companies in making informed cloud service decisions.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035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94C2-5A19-9440-F365-576D063DA1C9}"/>
              </a:ext>
            </a:extLst>
          </p:cNvPr>
          <p:cNvSpPr>
            <a:spLocks noGrp="1"/>
          </p:cNvSpPr>
          <p:nvPr>
            <p:ph type="title"/>
          </p:nvPr>
        </p:nvSpPr>
        <p:spPr/>
        <p:txBody>
          <a:bodyPr/>
          <a:lstStyle/>
          <a:p>
            <a:r>
              <a:rPr lang="en-IN" dirty="0">
                <a:solidFill>
                  <a:schemeClr val="tx1"/>
                </a:solidFill>
              </a:rPr>
              <a:t>LDA on Healthcare articles</a:t>
            </a:r>
          </a:p>
        </p:txBody>
      </p:sp>
      <p:pic>
        <p:nvPicPr>
          <p:cNvPr id="6" name="Picture 5">
            <a:extLst>
              <a:ext uri="{FF2B5EF4-FFF2-40B4-BE49-F238E27FC236}">
                <a16:creationId xmlns:a16="http://schemas.microsoft.com/office/drawing/2014/main" id="{57F88FEC-FA71-E539-C7A3-390233DF824B}"/>
              </a:ext>
            </a:extLst>
          </p:cNvPr>
          <p:cNvPicPr>
            <a:picLocks noChangeAspect="1"/>
          </p:cNvPicPr>
          <p:nvPr/>
        </p:nvPicPr>
        <p:blipFill>
          <a:blip r:embed="rId2"/>
          <a:stretch>
            <a:fillRect/>
          </a:stretch>
        </p:blipFill>
        <p:spPr>
          <a:xfrm>
            <a:off x="573024" y="1634224"/>
            <a:ext cx="7198243" cy="3589552"/>
          </a:xfrm>
          <a:prstGeom prst="rect">
            <a:avLst/>
          </a:prstGeom>
        </p:spPr>
      </p:pic>
      <p:sp>
        <p:nvSpPr>
          <p:cNvPr id="7" name="TextBox 6">
            <a:extLst>
              <a:ext uri="{FF2B5EF4-FFF2-40B4-BE49-F238E27FC236}">
                <a16:creationId xmlns:a16="http://schemas.microsoft.com/office/drawing/2014/main" id="{35644683-5718-32B7-C1A2-38FD862142F0}"/>
              </a:ext>
            </a:extLst>
          </p:cNvPr>
          <p:cNvSpPr txBox="1"/>
          <p:nvPr/>
        </p:nvSpPr>
        <p:spPr>
          <a:xfrm>
            <a:off x="7136384" y="1241338"/>
            <a:ext cx="4864608" cy="4401205"/>
          </a:xfrm>
          <a:prstGeom prst="rect">
            <a:avLst/>
          </a:prstGeom>
          <a:noFill/>
        </p:spPr>
        <p:txBody>
          <a:bodyPr wrap="square" rtlCol="0">
            <a:spAutoFit/>
          </a:bodyPr>
          <a:lstStyle/>
          <a:p>
            <a:pPr marL="342900" indent="-342900" algn="just">
              <a:buFont typeface="+mj-lt"/>
              <a:buAutoNum type="arabicPeriod"/>
            </a:pPr>
            <a:r>
              <a:rPr lang="en-US" sz="1400" b="0" i="0" dirty="0">
                <a:solidFill>
                  <a:srgbClr val="374151"/>
                </a:solidFill>
                <a:effectLst/>
                <a:latin typeface="Times New Roman" panose="02020603050405020304" pitchFamily="18" charset="0"/>
                <a:cs typeface="Times New Roman" panose="02020603050405020304" pitchFamily="18" charset="0"/>
              </a:rPr>
              <a:t>Microsoft's Azure: It indicates that Microsoft's cloud platform is widely used in the healthcare sector.</a:t>
            </a:r>
          </a:p>
          <a:p>
            <a:pPr marL="342900" indent="-342900" algn="just">
              <a:buFont typeface="+mj-lt"/>
              <a:buAutoNum type="arabicPeriod"/>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b="0" i="0" dirty="0">
                <a:solidFill>
                  <a:srgbClr val="374151"/>
                </a:solidFill>
                <a:effectLst/>
                <a:latin typeface="Times New Roman" panose="02020603050405020304" pitchFamily="18" charset="0"/>
                <a:cs typeface="Times New Roman" panose="02020603050405020304" pitchFamily="18" charset="0"/>
              </a:rPr>
              <a:t>Google Cloud Platform (GCP): This suggests that healthcare companies also utilize GCP for various cloud-related purposes.</a:t>
            </a:r>
          </a:p>
          <a:p>
            <a:pPr marL="342900" indent="-342900" algn="just">
              <a:buFont typeface="+mj-lt"/>
              <a:buAutoNum type="arabicPeriod"/>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b="0" i="0" dirty="0">
                <a:solidFill>
                  <a:srgbClr val="374151"/>
                </a:solidFill>
                <a:effectLst/>
                <a:latin typeface="Times New Roman" panose="02020603050405020304" pitchFamily="18" charset="0"/>
                <a:cs typeface="Times New Roman" panose="02020603050405020304" pitchFamily="18" charset="0"/>
              </a:rPr>
              <a:t>Amazon Web Services (AWS): This implies that AWS is another popular choice among healthcare companies for cloud services.</a:t>
            </a:r>
          </a:p>
          <a:p>
            <a:pPr marL="342900" indent="-342900" algn="just">
              <a:buFont typeface="+mj-lt"/>
              <a:buAutoNum type="arabicPeriod"/>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b="0" i="0" dirty="0">
                <a:solidFill>
                  <a:srgbClr val="374151"/>
                </a:solidFill>
                <a:effectLst/>
                <a:latin typeface="Times New Roman" panose="02020603050405020304" pitchFamily="18" charset="0"/>
                <a:cs typeface="Times New Roman" panose="02020603050405020304" pitchFamily="18" charset="0"/>
              </a:rPr>
              <a:t>General Cloud Concepts: It suggests a broader discussion of cloud technologies in the healthcare domain, possibly covering general cloud strategies and applications.</a:t>
            </a:r>
          </a:p>
          <a:p>
            <a:pPr marL="342900" indent="-342900" algn="just">
              <a:buFont typeface="+mj-lt"/>
              <a:buAutoNum type="arabicPeriod"/>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400" b="0" i="0" dirty="0">
                <a:solidFill>
                  <a:srgbClr val="374151"/>
                </a:solidFill>
                <a:effectLst/>
                <a:latin typeface="Times New Roman" panose="02020603050405020304" pitchFamily="18" charset="0"/>
                <a:cs typeface="Times New Roman" panose="02020603050405020304" pitchFamily="18" charset="0"/>
              </a:rPr>
              <a:t>Cloud Vendor Comparisons: Keywords like "service," "cloud," and "platform" indicate a comparative analysis of different cloud providers in the healthcare sector, helping companies make informed cloud service decisions.</a:t>
            </a:r>
          </a:p>
          <a:p>
            <a:pPr algn="just"/>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0103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05E1-16B1-AE63-40DC-F270AC3F9BB3}"/>
              </a:ext>
            </a:extLst>
          </p:cNvPr>
          <p:cNvSpPr>
            <a:spLocks noGrp="1"/>
          </p:cNvSpPr>
          <p:nvPr>
            <p:ph type="title"/>
          </p:nvPr>
        </p:nvSpPr>
        <p:spPr/>
        <p:txBody>
          <a:bodyPr/>
          <a:lstStyle/>
          <a:p>
            <a:r>
              <a:rPr lang="en-IN" dirty="0">
                <a:solidFill>
                  <a:schemeClr val="tx1"/>
                </a:solidFill>
              </a:rPr>
              <a:t>Gartner magic quadrant for Cloud Services: 2022</a:t>
            </a:r>
          </a:p>
        </p:txBody>
      </p:sp>
      <p:pic>
        <p:nvPicPr>
          <p:cNvPr id="6" name="Picture 5">
            <a:extLst>
              <a:ext uri="{FF2B5EF4-FFF2-40B4-BE49-F238E27FC236}">
                <a16:creationId xmlns:a16="http://schemas.microsoft.com/office/drawing/2014/main" id="{D6A444AB-49BC-CBCE-DE24-E72D8E5AF8C9}"/>
              </a:ext>
            </a:extLst>
          </p:cNvPr>
          <p:cNvPicPr>
            <a:picLocks noChangeAspect="1"/>
          </p:cNvPicPr>
          <p:nvPr/>
        </p:nvPicPr>
        <p:blipFill>
          <a:blip r:embed="rId2"/>
          <a:stretch>
            <a:fillRect/>
          </a:stretch>
        </p:blipFill>
        <p:spPr>
          <a:xfrm>
            <a:off x="1105569" y="1380284"/>
            <a:ext cx="5071549" cy="4747671"/>
          </a:xfrm>
          <a:prstGeom prst="rect">
            <a:avLst/>
          </a:prstGeom>
        </p:spPr>
      </p:pic>
      <p:sp>
        <p:nvSpPr>
          <p:cNvPr id="7" name="TextBox 6">
            <a:extLst>
              <a:ext uri="{FF2B5EF4-FFF2-40B4-BE49-F238E27FC236}">
                <a16:creationId xmlns:a16="http://schemas.microsoft.com/office/drawing/2014/main" id="{5C18A733-945B-00DA-3461-0BD69ED74ADD}"/>
              </a:ext>
            </a:extLst>
          </p:cNvPr>
          <p:cNvSpPr txBox="1"/>
          <p:nvPr/>
        </p:nvSpPr>
        <p:spPr>
          <a:xfrm>
            <a:off x="6518656" y="1507744"/>
            <a:ext cx="5197856"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Leaders </a:t>
            </a:r>
            <a:r>
              <a:rPr lang="en-US" sz="1600" dirty="0">
                <a:latin typeface="Times New Roman" panose="02020603050405020304" pitchFamily="18" charset="0"/>
                <a:cs typeface="Times New Roman" panose="02020603050405020304" pitchFamily="18" charset="0"/>
              </a:rPr>
              <a:t>(AWS, Azure, and GCP):</a:t>
            </a:r>
          </a:p>
          <a:p>
            <a:pPr algn="just"/>
            <a:r>
              <a:rPr lang="en-US" sz="1600" dirty="0">
                <a:latin typeface="Times New Roman" panose="02020603050405020304" pitchFamily="18" charset="0"/>
                <a:cs typeface="Times New Roman" panose="02020603050405020304" pitchFamily="18" charset="0"/>
              </a:rPr>
              <a:t>Well-established, strong market presence, and offer complete cloud solution with substantial resources and complex needs.</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Niche Players </a:t>
            </a:r>
            <a:r>
              <a:rPr lang="en-US" sz="1600" dirty="0">
                <a:latin typeface="Times New Roman" panose="02020603050405020304" pitchFamily="18" charset="0"/>
                <a:cs typeface="Times New Roman" panose="02020603050405020304" pitchFamily="18" charset="0"/>
              </a:rPr>
              <a:t>(Tencent Cloud, IBM, Huawei Cloud):</a:t>
            </a:r>
          </a:p>
          <a:p>
            <a:pPr algn="just"/>
            <a:r>
              <a:rPr lang="en-US" sz="1600" dirty="0">
                <a:latin typeface="Times New Roman" panose="02020603050405020304" pitchFamily="18" charset="0"/>
                <a:cs typeface="Times New Roman" panose="02020603050405020304" pitchFamily="18" charset="0"/>
              </a:rPr>
              <a:t>Specialized offerings or cater to specific use cases. Both large enterprises and smaller organizations with specific needs. </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Visionaries </a:t>
            </a:r>
            <a:r>
              <a:rPr lang="en-IN" sz="1600" dirty="0">
                <a:latin typeface="Times New Roman" panose="02020603050405020304" pitchFamily="18" charset="0"/>
                <a:cs typeface="Times New Roman" panose="02020603050405020304" pitchFamily="18" charset="0"/>
              </a:rPr>
              <a:t>(Alibaba Cloud, Oracle Cloud):</a:t>
            </a:r>
          </a:p>
          <a:p>
            <a:pPr algn="just"/>
            <a:r>
              <a:rPr lang="en-US" sz="1600" dirty="0">
                <a:latin typeface="Times New Roman" panose="02020603050405020304" pitchFamily="18" charset="0"/>
                <a:cs typeface="Times New Roman" panose="02020603050405020304" pitchFamily="18" charset="0"/>
              </a:rPr>
              <a:t>Unique services, cutting-edge technologies, and adaptable to specific industry requirements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Large enterprises/organizations: Target Leaders </a:t>
            </a:r>
          </a:p>
          <a:p>
            <a:pPr algn="just"/>
            <a:r>
              <a:rPr lang="en-US" sz="1600" dirty="0">
                <a:latin typeface="Times New Roman" panose="02020603050405020304" pitchFamily="18" charset="0"/>
                <a:cs typeface="Times New Roman" panose="02020603050405020304" pitchFamily="18" charset="0"/>
              </a:rPr>
              <a:t>Small &amp; medium sized, New entrants: Choose between Niche and Visionaries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42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62C0-C811-BEE3-6835-74A3B004CB49}"/>
              </a:ext>
            </a:extLst>
          </p:cNvPr>
          <p:cNvSpPr>
            <a:spLocks noGrp="1"/>
          </p:cNvSpPr>
          <p:nvPr>
            <p:ph type="title"/>
          </p:nvPr>
        </p:nvSpPr>
        <p:spPr/>
        <p:txBody>
          <a:bodyPr/>
          <a:lstStyle/>
          <a:p>
            <a:r>
              <a:rPr lang="en-US" dirty="0">
                <a:solidFill>
                  <a:schemeClr val="tx1"/>
                </a:solidFill>
              </a:rPr>
              <a:t>Findings</a:t>
            </a:r>
            <a:endParaRPr lang="en-IN" dirty="0">
              <a:solidFill>
                <a:schemeClr val="tx1"/>
              </a:solidFill>
            </a:endParaRPr>
          </a:p>
        </p:txBody>
      </p:sp>
      <p:sp>
        <p:nvSpPr>
          <p:cNvPr id="3" name="Text Placeholder 2">
            <a:extLst>
              <a:ext uri="{FF2B5EF4-FFF2-40B4-BE49-F238E27FC236}">
                <a16:creationId xmlns:a16="http://schemas.microsoft.com/office/drawing/2014/main" id="{E7E8F08A-AB7C-4D32-682B-5BF9987255B8}"/>
              </a:ext>
            </a:extLst>
          </p:cNvPr>
          <p:cNvSpPr>
            <a:spLocks noGrp="1"/>
          </p:cNvSpPr>
          <p:nvPr>
            <p:ph type="body" idx="1"/>
          </p:nvPr>
        </p:nvSpPr>
        <p:spPr>
          <a:xfrm>
            <a:off x="609600" y="1600200"/>
            <a:ext cx="11277600" cy="4552696"/>
          </a:xfrm>
        </p:spPr>
        <p:txBody>
          <a:bodyPr/>
          <a:lstStyle/>
          <a:p>
            <a:pPr marL="457200" indent="-457200" algn="just">
              <a:lnSpc>
                <a:spcPct val="150000"/>
              </a:lnSpc>
              <a:buFont typeface="Wingdings" panose="05000000000000000000" pitchFamily="2" charset="2"/>
              <a:buChar char="ü"/>
            </a:pPr>
            <a:r>
              <a:rPr lang="en-US" sz="1800" b="0" i="0" dirty="0">
                <a:solidFill>
                  <a:schemeClr val="tx1"/>
                </a:solidFill>
                <a:effectLst/>
                <a:latin typeface="Times New Roman" panose="02020603050405020304" pitchFamily="18" charset="0"/>
                <a:cs typeface="Times New Roman" panose="02020603050405020304" pitchFamily="18" charset="0"/>
              </a:rPr>
              <a:t>Performance Comparison: </a:t>
            </a:r>
            <a:r>
              <a:rPr lang="en-US" sz="1800" dirty="0">
                <a:solidFill>
                  <a:schemeClr val="tx1"/>
                </a:solidFill>
                <a:latin typeface="Times New Roman" panose="02020603050405020304" pitchFamily="18" charset="0"/>
                <a:cs typeface="Times New Roman" panose="02020603050405020304" pitchFamily="18" charset="0"/>
              </a:rPr>
              <a:t>AWS</a:t>
            </a:r>
            <a:r>
              <a:rPr lang="en-US" sz="1800" b="0" i="0" dirty="0">
                <a:solidFill>
                  <a:schemeClr val="tx1"/>
                </a:solidFill>
                <a:effectLst/>
                <a:latin typeface="Times New Roman" panose="02020603050405020304" pitchFamily="18" charset="0"/>
                <a:cs typeface="Times New Roman" panose="02020603050405020304" pitchFamily="18" charset="0"/>
              </a:rPr>
              <a:t> instances have lower average instance memory and vCPUs compared to Azure.</a:t>
            </a:r>
          </a:p>
          <a:p>
            <a:pPr marL="457200" indent="-457200" algn="just">
              <a:lnSpc>
                <a:spcPct val="150000"/>
              </a:lnSpc>
              <a:buFont typeface="Wingdings" panose="05000000000000000000" pitchFamily="2" charset="2"/>
              <a:buChar char="ü"/>
            </a:pPr>
            <a:r>
              <a:rPr lang="en-US" sz="1800" b="0" i="0" dirty="0">
                <a:solidFill>
                  <a:schemeClr val="tx1"/>
                </a:solidFill>
                <a:effectLst/>
                <a:latin typeface="Times New Roman" panose="02020603050405020304" pitchFamily="18" charset="0"/>
                <a:cs typeface="Times New Roman" panose="02020603050405020304" pitchFamily="18" charset="0"/>
              </a:rPr>
              <a:t>Cost Implication: Azure has a higher mean on-demand cost compared to AWS.</a:t>
            </a:r>
          </a:p>
          <a:p>
            <a:pPr marL="457200" indent="-457200" algn="just">
              <a:lnSpc>
                <a:spcPct val="150000"/>
              </a:lnSpc>
              <a:buFont typeface="Wingdings" panose="05000000000000000000" pitchFamily="2" charset="2"/>
              <a:buChar char="ü"/>
            </a:pPr>
            <a:r>
              <a:rPr lang="en-US" sz="1800" b="0" i="0" dirty="0">
                <a:solidFill>
                  <a:schemeClr val="tx1"/>
                </a:solidFill>
                <a:effectLst/>
                <a:latin typeface="Times New Roman" panose="02020603050405020304" pitchFamily="18" charset="0"/>
                <a:cs typeface="Times New Roman" panose="02020603050405020304" pitchFamily="18" charset="0"/>
              </a:rPr>
              <a:t>Predictive Modeling: Random Forest outperformed Linear Regression in predicting costs for both Azure and AWS instances.</a:t>
            </a:r>
          </a:p>
          <a:p>
            <a:pPr marL="457200" indent="-457200" algn="just">
              <a:lnSpc>
                <a:spcPct val="150000"/>
              </a:lnSpc>
              <a:buFont typeface="Wingdings" panose="05000000000000000000" pitchFamily="2" charset="2"/>
              <a:buChar char="ü"/>
            </a:pPr>
            <a:r>
              <a:rPr lang="en-US" sz="1800" b="0" i="0" dirty="0">
                <a:solidFill>
                  <a:schemeClr val="tx1"/>
                </a:solidFill>
                <a:effectLst/>
                <a:latin typeface="Times New Roman" panose="02020603050405020304" pitchFamily="18" charset="0"/>
                <a:cs typeface="Times New Roman" panose="02020603050405020304" pitchFamily="18" charset="0"/>
              </a:rPr>
              <a:t>Cost Optimization: A Random Forest Regressor model was used to estimate total cost based on instance attributes with a couple of outliers.</a:t>
            </a:r>
            <a:endParaRPr lang="en-IN" sz="1800" b="0" i="0" dirty="0">
              <a:solidFill>
                <a:schemeClr val="tx1"/>
              </a:solidFill>
              <a:effectLst/>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r>
              <a:rPr lang="en-IN" sz="1800" b="0" i="0" dirty="0">
                <a:solidFill>
                  <a:schemeClr val="tx1"/>
                </a:solidFill>
                <a:effectLst/>
                <a:latin typeface="Times New Roman" panose="02020603050405020304" pitchFamily="18" charset="0"/>
                <a:cs typeface="Times New Roman" panose="02020603050405020304" pitchFamily="18" charset="0"/>
              </a:rPr>
              <a:t>Most organizations have ventured into multi-cloud strategy and Azure currently stands out in terms of performance and offerings. </a:t>
            </a:r>
          </a:p>
          <a:p>
            <a:pPr marL="457200" indent="-457200" algn="just">
              <a:lnSpc>
                <a:spcPct val="150000"/>
              </a:lnSpc>
              <a:buFont typeface="Wingdings" panose="05000000000000000000" pitchFamily="2" charset="2"/>
              <a:buChar char="ü"/>
            </a:pPr>
            <a:r>
              <a:rPr lang="en-IN" sz="1800" dirty="0">
                <a:solidFill>
                  <a:schemeClr val="tx1"/>
                </a:solidFill>
                <a:latin typeface="Times New Roman" panose="02020603050405020304" pitchFamily="18" charset="0"/>
                <a:cs typeface="Times New Roman" panose="02020603050405020304" pitchFamily="18" charset="0"/>
              </a:rPr>
              <a:t>A number of parameters based on the domain, size and capabilities of the organization are considered while opting a cloud service.</a:t>
            </a:r>
            <a:endParaRPr lang="en-IN" sz="1800" b="0" i="0" dirty="0">
              <a:solidFill>
                <a:schemeClr val="tx1"/>
              </a:solidFill>
              <a:effectLst/>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ü"/>
            </a:pPr>
            <a:endParaRPr lang="en-US" sz="20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481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8BC7-3C95-7966-0509-EB8E0F332FE0}"/>
              </a:ext>
            </a:extLst>
          </p:cNvPr>
          <p:cNvSpPr>
            <a:spLocks noGrp="1"/>
          </p:cNvSpPr>
          <p:nvPr>
            <p:ph type="title"/>
          </p:nvPr>
        </p:nvSpPr>
        <p:spPr/>
        <p:txBody>
          <a:bodyPr/>
          <a:lstStyle/>
          <a:p>
            <a:r>
              <a:rPr lang="en-US" dirty="0">
                <a:solidFill>
                  <a:schemeClr val="tx1"/>
                </a:solidFill>
              </a:rPr>
              <a:t>Conclusion</a:t>
            </a:r>
            <a:endParaRPr lang="en-IN" dirty="0">
              <a:solidFill>
                <a:schemeClr val="tx1"/>
              </a:solidFill>
            </a:endParaRPr>
          </a:p>
        </p:txBody>
      </p:sp>
      <p:pic>
        <p:nvPicPr>
          <p:cNvPr id="6" name="Picture 5">
            <a:extLst>
              <a:ext uri="{FF2B5EF4-FFF2-40B4-BE49-F238E27FC236}">
                <a16:creationId xmlns:a16="http://schemas.microsoft.com/office/drawing/2014/main" id="{AAC36C8A-911F-862E-CDA8-1CC07564C898}"/>
              </a:ext>
            </a:extLst>
          </p:cNvPr>
          <p:cNvPicPr>
            <a:picLocks noChangeAspect="1"/>
          </p:cNvPicPr>
          <p:nvPr/>
        </p:nvPicPr>
        <p:blipFill>
          <a:blip r:embed="rId2"/>
          <a:stretch>
            <a:fillRect/>
          </a:stretch>
        </p:blipFill>
        <p:spPr>
          <a:xfrm>
            <a:off x="8062595" y="703467"/>
            <a:ext cx="3901365" cy="2922881"/>
          </a:xfrm>
          <a:prstGeom prst="rect">
            <a:avLst/>
          </a:prstGeom>
        </p:spPr>
      </p:pic>
      <p:pic>
        <p:nvPicPr>
          <p:cNvPr id="8" name="Picture 7">
            <a:extLst>
              <a:ext uri="{FF2B5EF4-FFF2-40B4-BE49-F238E27FC236}">
                <a16:creationId xmlns:a16="http://schemas.microsoft.com/office/drawing/2014/main" id="{31218682-D37C-2339-9862-78DE2D32496F}"/>
              </a:ext>
            </a:extLst>
          </p:cNvPr>
          <p:cNvPicPr>
            <a:picLocks noChangeAspect="1"/>
          </p:cNvPicPr>
          <p:nvPr/>
        </p:nvPicPr>
        <p:blipFill>
          <a:blip r:embed="rId3"/>
          <a:stretch>
            <a:fillRect/>
          </a:stretch>
        </p:blipFill>
        <p:spPr>
          <a:xfrm>
            <a:off x="8221472" y="3589772"/>
            <a:ext cx="3360929" cy="2718332"/>
          </a:xfrm>
          <a:prstGeom prst="rect">
            <a:avLst/>
          </a:prstGeom>
        </p:spPr>
      </p:pic>
      <p:sp>
        <p:nvSpPr>
          <p:cNvPr id="10" name="TextBox 9">
            <a:extLst>
              <a:ext uri="{FF2B5EF4-FFF2-40B4-BE49-F238E27FC236}">
                <a16:creationId xmlns:a16="http://schemas.microsoft.com/office/drawing/2014/main" id="{7CDD102E-10CF-4FE6-77DD-162935BAC3CA}"/>
              </a:ext>
            </a:extLst>
          </p:cNvPr>
          <p:cNvSpPr txBox="1"/>
          <p:nvPr/>
        </p:nvSpPr>
        <p:spPr>
          <a:xfrm>
            <a:off x="573024" y="1418336"/>
            <a:ext cx="7042912" cy="520892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AWS instances generally offer higher memory and vCPU capacity compared to Azure, making it suitable choice for resource-intensive applications and workloads.</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developed cost optimization model using random forest regression enables KeyUp Technologies to estimate total costs based on instance attributes. </a:t>
            </a:r>
          </a:p>
          <a:p>
            <a:pPr marL="285750" marR="0" indent="-285750" algn="just">
              <a:lnSpc>
                <a:spcPct val="150000"/>
              </a:lnSpc>
              <a:spcBef>
                <a:spcPts val="0"/>
              </a:spcBef>
              <a:spcAft>
                <a:spcPts val="800"/>
              </a:spcAft>
              <a:buFont typeface="Arial" panose="020B0604020202020204" pitchFamily="34" charset="0"/>
              <a:buChar char="•"/>
            </a:pPr>
            <a:r>
              <a:rPr lang="en-IN" sz="1400" b="1" kern="1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FMCG:</a:t>
            </a:r>
            <a:r>
              <a:rPr lang="en-IN" sz="1400" kern="1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All three cloud service providers AWS, Azure, and GCP offer complete solutions for the FMCG sector's unique cloud service needs. The decision between these providers ought to be influenced by things like current infrastructure, application compatibility, and financial constraints.</a:t>
            </a:r>
          </a:p>
          <a:p>
            <a:pPr marL="285750" marR="0" indent="-285750" algn="just">
              <a:lnSpc>
                <a:spcPct val="150000"/>
              </a:lnSpc>
              <a:spcBef>
                <a:spcPts val="0"/>
              </a:spcBef>
              <a:spcAft>
                <a:spcPts val="800"/>
              </a:spcAft>
              <a:buFont typeface="Arial" panose="020B0604020202020204" pitchFamily="34" charset="0"/>
              <a:buChar char="•"/>
            </a:pPr>
            <a:r>
              <a:rPr lang="en-IN" sz="1400" b="1" kern="1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Healthcare:</a:t>
            </a:r>
            <a:r>
              <a:rPr lang="en-IN" sz="1400" kern="1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Azure stands out as a good option for the healthcare industry because of its advanced AI and ML capabilities, which are useful for healthcare analytics and diagnostics. Additionally, Azure is a trustworthy choice for healthcare firms since it complies with industry laws like HIPAA, which guarantees data protection and privacy.</a:t>
            </a:r>
          </a:p>
          <a:p>
            <a:pPr marL="285750" marR="0" indent="-285750" algn="just">
              <a:lnSpc>
                <a:spcPct val="150000"/>
              </a:lnSpc>
              <a:spcBef>
                <a:spcPts val="0"/>
              </a:spcBef>
              <a:spcAft>
                <a:spcPts val="800"/>
              </a:spcAft>
              <a:buFont typeface="Arial" panose="020B0604020202020204" pitchFamily="34" charset="0"/>
              <a:buChar char="•"/>
            </a:pPr>
            <a:r>
              <a:rPr lang="en-IN" sz="1400" kern="100" dirty="0">
                <a:solidFill>
                  <a:srgbClr val="222222"/>
                </a:solidFill>
                <a:latin typeface="Times New Roman" panose="02020603050405020304" pitchFamily="18" charset="0"/>
                <a:ea typeface="Calibri" panose="020F0502020204030204" pitchFamily="34" charset="0"/>
                <a:cs typeface="Arial" panose="020B0604020202020204" pitchFamily="34" charset="0"/>
              </a:rPr>
              <a:t>Further recommendation for a multi-cloud approach owing to several advantages for the two domains. </a:t>
            </a:r>
            <a:endParaRPr lang="en-IN" sz="1400" kern="1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19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A2F6-9BFF-E1D3-CB62-FF18FF411578}"/>
              </a:ext>
            </a:extLst>
          </p:cNvPr>
          <p:cNvSpPr>
            <a:spLocks noGrp="1"/>
          </p:cNvSpPr>
          <p:nvPr>
            <p:ph type="title"/>
          </p:nvPr>
        </p:nvSpPr>
        <p:spPr/>
        <p:txBody>
          <a:bodyPr/>
          <a:lstStyle/>
          <a:p>
            <a:r>
              <a:rPr lang="en-US" dirty="0">
                <a:solidFill>
                  <a:schemeClr val="tx1"/>
                </a:solidFill>
              </a:rPr>
              <a:t>Learnings &amp; Skills gained</a:t>
            </a:r>
            <a:endParaRPr lang="en-IN" dirty="0">
              <a:solidFill>
                <a:schemeClr val="tx1"/>
              </a:solidFill>
            </a:endParaRPr>
          </a:p>
        </p:txBody>
      </p:sp>
      <p:sp>
        <p:nvSpPr>
          <p:cNvPr id="3" name="Text Placeholder 2">
            <a:extLst>
              <a:ext uri="{FF2B5EF4-FFF2-40B4-BE49-F238E27FC236}">
                <a16:creationId xmlns:a16="http://schemas.microsoft.com/office/drawing/2014/main" id="{C15308BB-A4CF-F1E3-BB99-A1A231197919}"/>
              </a:ext>
            </a:extLst>
          </p:cNvPr>
          <p:cNvSpPr>
            <a:spLocks noGrp="1"/>
          </p:cNvSpPr>
          <p:nvPr>
            <p:ph type="body" idx="1"/>
          </p:nvPr>
        </p:nvSpPr>
        <p:spPr>
          <a:xfrm>
            <a:off x="609600" y="1600200"/>
            <a:ext cx="10891520" cy="3947160"/>
          </a:xfrm>
        </p:spPr>
        <p:txBody>
          <a:bodyPr/>
          <a:lstStyle/>
          <a:p>
            <a:pPr marL="457200" indent="-457200" algn="just">
              <a:lnSpc>
                <a:spcPct val="150000"/>
              </a:lnSpc>
              <a:buFont typeface="Arial" panose="020B0604020202020204" pitchFamily="34" charset="0"/>
              <a:buChar char="•"/>
            </a:pPr>
            <a:r>
              <a:rPr lang="en-US" sz="2000" dirty="0"/>
              <a:t>In-depth understanding of Cloud services </a:t>
            </a:r>
            <a:endParaRPr lang="en-IN" sz="2000" dirty="0"/>
          </a:p>
          <a:p>
            <a:pPr marL="457200" indent="-457200" algn="just">
              <a:lnSpc>
                <a:spcPct val="150000"/>
              </a:lnSpc>
              <a:buFont typeface="Arial" panose="020B0604020202020204" pitchFamily="34" charset="0"/>
              <a:buChar char="•"/>
            </a:pPr>
            <a:r>
              <a:rPr lang="en-IN" sz="2000" dirty="0"/>
              <a:t>Better experience with machine learning models</a:t>
            </a:r>
          </a:p>
          <a:p>
            <a:pPr marL="457200" indent="-457200" algn="just">
              <a:lnSpc>
                <a:spcPct val="150000"/>
              </a:lnSpc>
              <a:buFont typeface="Arial" panose="020B0604020202020204" pitchFamily="34" charset="0"/>
              <a:buChar char="•"/>
            </a:pPr>
            <a:r>
              <a:rPr lang="en-IN" sz="2000" dirty="0"/>
              <a:t>Learnt cost optimization models and their application</a:t>
            </a:r>
          </a:p>
          <a:p>
            <a:pPr marL="457200" indent="-457200" algn="just">
              <a:lnSpc>
                <a:spcPct val="150000"/>
              </a:lnSpc>
              <a:buFont typeface="Arial" panose="020B0604020202020204" pitchFamily="34" charset="0"/>
              <a:buChar char="•"/>
            </a:pPr>
            <a:r>
              <a:rPr lang="en-IN" sz="2000" dirty="0"/>
              <a:t>Learnt Text Analysis – data collection, cleaning and topic analysis</a:t>
            </a:r>
          </a:p>
          <a:p>
            <a:pPr marL="457200" indent="-457200" algn="just">
              <a:lnSpc>
                <a:spcPct val="150000"/>
              </a:lnSpc>
              <a:buFont typeface="Arial" panose="020B0604020202020204" pitchFamily="34" charset="0"/>
              <a:buChar char="•"/>
            </a:pPr>
            <a:r>
              <a:rPr lang="en-IN" sz="2000" dirty="0"/>
              <a:t>Got an introduction to Power BI </a:t>
            </a:r>
          </a:p>
          <a:p>
            <a:pPr marL="457200" indent="-457200" algn="just">
              <a:lnSpc>
                <a:spcPct val="150000"/>
              </a:lnSpc>
              <a:buFont typeface="Arial" panose="020B0604020202020204" pitchFamily="34" charset="0"/>
              <a:buChar char="•"/>
            </a:pPr>
            <a:r>
              <a:rPr lang="en-IN" sz="2000" dirty="0"/>
              <a:t>Developed Excel skills</a:t>
            </a: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412008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578B-6A42-2F4A-0D45-81AE68E8AE6F}"/>
              </a:ext>
            </a:extLst>
          </p:cNvPr>
          <p:cNvSpPr>
            <a:spLocks noGrp="1"/>
          </p:cNvSpPr>
          <p:nvPr>
            <p:ph type="title"/>
          </p:nvPr>
        </p:nvSpPr>
        <p:spPr/>
        <p:txBody>
          <a:bodyPr/>
          <a:lstStyle/>
          <a:p>
            <a:r>
              <a:rPr lang="en-US" dirty="0">
                <a:solidFill>
                  <a:schemeClr val="tx1"/>
                </a:solidFill>
              </a:rPr>
              <a:t>Value added to the Organization</a:t>
            </a:r>
            <a:endParaRPr lang="en-IN" dirty="0">
              <a:solidFill>
                <a:schemeClr val="tx1"/>
              </a:solidFill>
            </a:endParaRPr>
          </a:p>
        </p:txBody>
      </p:sp>
      <p:sp>
        <p:nvSpPr>
          <p:cNvPr id="3" name="Text Placeholder 2">
            <a:extLst>
              <a:ext uri="{FF2B5EF4-FFF2-40B4-BE49-F238E27FC236}">
                <a16:creationId xmlns:a16="http://schemas.microsoft.com/office/drawing/2014/main" id="{B55A2646-6D3D-2FD8-490D-EE1C18C1056B}"/>
              </a:ext>
            </a:extLst>
          </p:cNvPr>
          <p:cNvSpPr>
            <a:spLocks noGrp="1"/>
          </p:cNvSpPr>
          <p:nvPr>
            <p:ph type="body" idx="1"/>
          </p:nvPr>
        </p:nvSpPr>
        <p:spPr>
          <a:xfrm>
            <a:off x="609600" y="1600200"/>
            <a:ext cx="10509504" cy="3305048"/>
          </a:xfrm>
        </p:spPr>
        <p:txBody>
          <a:bodyPr/>
          <a:lstStyle/>
          <a:p>
            <a:pPr marL="457200" indent="-457200" algn="just">
              <a:lnSpc>
                <a:spcPct val="150000"/>
              </a:lnSpc>
              <a:buFont typeface="Arial" panose="020B0604020202020204" pitchFamily="34" charset="0"/>
              <a:buChar char="•"/>
            </a:pPr>
            <a:r>
              <a:rPr lang="en-US" sz="2000" dirty="0"/>
              <a:t>Involved in sales pitches</a:t>
            </a:r>
          </a:p>
          <a:p>
            <a:pPr marL="457200" indent="-457200" algn="just">
              <a:lnSpc>
                <a:spcPct val="150000"/>
              </a:lnSpc>
              <a:buFont typeface="Arial" panose="020B0604020202020204" pitchFamily="34" charset="0"/>
              <a:buChar char="•"/>
            </a:pPr>
            <a:r>
              <a:rPr lang="en-US" sz="2000" dirty="0"/>
              <a:t>Contributed in developing presentations and reports</a:t>
            </a:r>
          </a:p>
          <a:p>
            <a:pPr marL="457200" indent="-457200" algn="just">
              <a:lnSpc>
                <a:spcPct val="150000"/>
              </a:lnSpc>
              <a:buFont typeface="Arial" panose="020B0604020202020204" pitchFamily="34" charset="0"/>
              <a:buChar char="•"/>
            </a:pPr>
            <a:r>
              <a:rPr lang="en-US" sz="2000" dirty="0"/>
              <a:t>Recommended the implementation of a centralized dashboard with information regarding resell products</a:t>
            </a:r>
          </a:p>
          <a:p>
            <a:pPr marL="457200" indent="-457200" algn="just">
              <a:lnSpc>
                <a:spcPct val="150000"/>
              </a:lnSpc>
              <a:buFont typeface="Arial" panose="020B0604020202020204" pitchFamily="34" charset="0"/>
              <a:buChar char="•"/>
            </a:pPr>
            <a:r>
              <a:rPr lang="en-US" sz="2000" dirty="0"/>
              <a:t>Suggested for a better online presence and as to improve their SEO.</a:t>
            </a:r>
          </a:p>
        </p:txBody>
      </p:sp>
    </p:spTree>
    <p:extLst>
      <p:ext uri="{BB962C8B-B14F-4D97-AF65-F5344CB8AC3E}">
        <p14:creationId xmlns:p14="http://schemas.microsoft.com/office/powerpoint/2010/main" val="98483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DA70-12AD-64F9-365C-80B384DA97E5}"/>
              </a:ext>
            </a:extLst>
          </p:cNvPr>
          <p:cNvSpPr>
            <a:spLocks noGrp="1"/>
          </p:cNvSpPr>
          <p:nvPr>
            <p:ph type="title"/>
          </p:nvPr>
        </p:nvSpPr>
        <p:spPr/>
        <p:txBody>
          <a:bodyPr/>
          <a:lstStyle/>
          <a:p>
            <a:r>
              <a:rPr lang="en-US" dirty="0">
                <a:solidFill>
                  <a:schemeClr val="tx1"/>
                </a:solidFill>
              </a:rPr>
              <a:t>Online Course Certificates</a:t>
            </a:r>
            <a:endParaRPr lang="en-IN" dirty="0">
              <a:solidFill>
                <a:schemeClr val="tx1"/>
              </a:solidFill>
            </a:endParaRPr>
          </a:p>
        </p:txBody>
      </p:sp>
      <p:pic>
        <p:nvPicPr>
          <p:cNvPr id="6" name="Picture 5">
            <a:extLst>
              <a:ext uri="{FF2B5EF4-FFF2-40B4-BE49-F238E27FC236}">
                <a16:creationId xmlns:a16="http://schemas.microsoft.com/office/drawing/2014/main" id="{33018CAB-F7A1-BBE4-4975-4CDC6B2FDCE3}"/>
              </a:ext>
            </a:extLst>
          </p:cNvPr>
          <p:cNvPicPr>
            <a:picLocks noChangeAspect="1"/>
          </p:cNvPicPr>
          <p:nvPr/>
        </p:nvPicPr>
        <p:blipFill>
          <a:blip r:embed="rId2"/>
          <a:stretch>
            <a:fillRect/>
          </a:stretch>
        </p:blipFill>
        <p:spPr>
          <a:xfrm>
            <a:off x="609600" y="1751075"/>
            <a:ext cx="4730496" cy="3356845"/>
          </a:xfrm>
          <a:prstGeom prst="rect">
            <a:avLst/>
          </a:prstGeom>
        </p:spPr>
      </p:pic>
      <p:pic>
        <p:nvPicPr>
          <p:cNvPr id="8" name="Picture 7">
            <a:extLst>
              <a:ext uri="{FF2B5EF4-FFF2-40B4-BE49-F238E27FC236}">
                <a16:creationId xmlns:a16="http://schemas.microsoft.com/office/drawing/2014/main" id="{5BF51696-4A65-2535-D295-099C6660CB39}"/>
              </a:ext>
            </a:extLst>
          </p:cNvPr>
          <p:cNvPicPr>
            <a:picLocks noChangeAspect="1"/>
          </p:cNvPicPr>
          <p:nvPr/>
        </p:nvPicPr>
        <p:blipFill rotWithShape="1">
          <a:blip r:embed="rId3"/>
          <a:srcRect l="3986" t="2359" r="2165" b="1063"/>
          <a:stretch/>
        </p:blipFill>
        <p:spPr>
          <a:xfrm>
            <a:off x="6851907" y="1661689"/>
            <a:ext cx="4697982" cy="3377671"/>
          </a:xfrm>
          <a:prstGeom prst="rect">
            <a:avLst/>
          </a:prstGeom>
        </p:spPr>
      </p:pic>
    </p:spTree>
    <p:extLst>
      <p:ext uri="{BB962C8B-B14F-4D97-AF65-F5344CB8AC3E}">
        <p14:creationId xmlns:p14="http://schemas.microsoft.com/office/powerpoint/2010/main" val="2132287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loud Computing Applications Shady S Khalifa Teaching Assistant">
            <a:extLst>
              <a:ext uri="{FF2B5EF4-FFF2-40B4-BE49-F238E27FC236}">
                <a16:creationId xmlns:a16="http://schemas.microsoft.com/office/drawing/2014/main" id="{52DED19F-335C-2AF1-E22A-F0115CE12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65" b="16366"/>
          <a:stretch/>
        </p:blipFill>
        <p:spPr bwMode="auto">
          <a:xfrm>
            <a:off x="1658691" y="1097280"/>
            <a:ext cx="8806109" cy="4257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86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76F1-165D-5142-044E-9224D6F07127}"/>
              </a:ext>
            </a:extLst>
          </p:cNvPr>
          <p:cNvSpPr>
            <a:spLocks noGrp="1"/>
          </p:cNvSpPr>
          <p:nvPr>
            <p:ph type="title"/>
          </p:nvPr>
        </p:nvSpPr>
        <p:spPr/>
        <p:txBody>
          <a:bodyPr/>
          <a:lstStyle/>
          <a:p>
            <a:r>
              <a:rPr lang="en-US" dirty="0">
                <a:solidFill>
                  <a:schemeClr val="tx1"/>
                </a:solidFill>
              </a:rPr>
              <a:t>Company Profile – KeyUp Technologies</a:t>
            </a:r>
            <a:endParaRPr lang="en-IN" dirty="0">
              <a:solidFill>
                <a:schemeClr val="tx1"/>
              </a:solidFill>
            </a:endParaRPr>
          </a:p>
        </p:txBody>
      </p:sp>
      <p:sp>
        <p:nvSpPr>
          <p:cNvPr id="3" name="Text Placeholder 2">
            <a:extLst>
              <a:ext uri="{FF2B5EF4-FFF2-40B4-BE49-F238E27FC236}">
                <a16:creationId xmlns:a16="http://schemas.microsoft.com/office/drawing/2014/main" id="{7F0097B5-C0A8-0DEE-55A1-8EDA8BFC1D4F}"/>
              </a:ext>
            </a:extLst>
          </p:cNvPr>
          <p:cNvSpPr>
            <a:spLocks noGrp="1"/>
          </p:cNvSpPr>
          <p:nvPr>
            <p:ph type="body" idx="1"/>
          </p:nvPr>
        </p:nvSpPr>
        <p:spPr>
          <a:xfrm>
            <a:off x="609600" y="1600200"/>
            <a:ext cx="11102848" cy="4455160"/>
          </a:xfrm>
        </p:spPr>
        <p:txBody>
          <a:bodyPr/>
          <a:lstStyle/>
          <a:p>
            <a:pPr marL="457200" indent="-457200" algn="just">
              <a:lnSpc>
                <a:spcPct val="150000"/>
              </a:lnSpc>
              <a:buFont typeface="Arial" panose="020B0604020202020204" pitchFamily="34" charset="0"/>
              <a:buChar char="•"/>
            </a:pPr>
            <a:r>
              <a:rPr lang="en-US" sz="1800" dirty="0">
                <a:solidFill>
                  <a:schemeClr val="tx1"/>
                </a:solidFill>
              </a:rPr>
              <a:t>Leading provider of </a:t>
            </a:r>
            <a:r>
              <a:rPr lang="en-US" sz="1800" b="1" i="1" dirty="0">
                <a:solidFill>
                  <a:schemeClr val="tx1"/>
                </a:solidFill>
              </a:rPr>
              <a:t>cloud solutions and digital transformation services</a:t>
            </a:r>
            <a:r>
              <a:rPr lang="en-US" sz="1800" dirty="0">
                <a:solidFill>
                  <a:schemeClr val="tx1"/>
                </a:solidFill>
              </a:rPr>
              <a:t>, empowering organizations to optimize their IT infrastructure and drive business success.</a:t>
            </a:r>
          </a:p>
          <a:p>
            <a:pPr marL="457200" indent="-457200" algn="just">
              <a:lnSpc>
                <a:spcPct val="150000"/>
              </a:lnSpc>
              <a:buFont typeface="Arial" panose="020B0604020202020204" pitchFamily="34" charset="0"/>
              <a:buChar char="•"/>
            </a:pPr>
            <a:r>
              <a:rPr lang="en-US" sz="1800" b="1" dirty="0">
                <a:solidFill>
                  <a:schemeClr val="tx1"/>
                </a:solidFill>
              </a:rPr>
              <a:t>Offerings:</a:t>
            </a:r>
            <a:r>
              <a:rPr lang="en-US" sz="1800" dirty="0">
                <a:solidFill>
                  <a:schemeClr val="tx1"/>
                </a:solidFill>
              </a:rPr>
              <a:t> Consultation, Managed services, Training &amp; Support, Cloud solutions, DevOps and Automation solutions, Data Analytics &amp; AI solutions. </a:t>
            </a:r>
          </a:p>
          <a:p>
            <a:pPr marL="457200" indent="-457200" algn="just">
              <a:lnSpc>
                <a:spcPct val="150000"/>
              </a:lnSpc>
              <a:buFont typeface="Arial" panose="020B0604020202020204" pitchFamily="34" charset="0"/>
              <a:buChar char="•"/>
            </a:pPr>
            <a:r>
              <a:rPr lang="en-US" sz="1800" dirty="0">
                <a:solidFill>
                  <a:schemeClr val="tx1"/>
                </a:solidFill>
              </a:rPr>
              <a:t>Founded in 2021 - Sujith Chandra and Rallpali Ramachandra</a:t>
            </a:r>
          </a:p>
          <a:p>
            <a:pPr marL="457200" indent="-457200" algn="just">
              <a:lnSpc>
                <a:spcPct val="150000"/>
              </a:lnSpc>
              <a:buFont typeface="Arial" panose="020B0604020202020204" pitchFamily="34" charset="0"/>
              <a:buChar char="•"/>
            </a:pPr>
            <a:r>
              <a:rPr lang="en-US" sz="1800" dirty="0">
                <a:solidFill>
                  <a:schemeClr val="tx1"/>
                </a:solidFill>
              </a:rPr>
              <a:t>KeyUp has 3 virtual offices worldwide </a:t>
            </a:r>
          </a:p>
          <a:p>
            <a:pPr marL="457200" indent="-457200" algn="just">
              <a:lnSpc>
                <a:spcPct val="150000"/>
              </a:lnSpc>
              <a:buFont typeface="Arial" panose="020B0604020202020204" pitchFamily="34" charset="0"/>
              <a:buChar char="•"/>
            </a:pPr>
            <a:r>
              <a:rPr lang="en-US" sz="1800" dirty="0">
                <a:solidFill>
                  <a:schemeClr val="tx1"/>
                </a:solidFill>
              </a:rPr>
              <a:t>(</a:t>
            </a:r>
            <a:r>
              <a:rPr lang="en-IN" sz="1800" b="1" i="1"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https://keyuptek.com/</a:t>
            </a:r>
            <a:r>
              <a:rPr lang="en-IN" sz="1800" b="1" i="1" dirty="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endParaRPr>
          </a:p>
          <a:p>
            <a:pPr marL="457200" indent="-457200" algn="just">
              <a:lnSpc>
                <a:spcPct val="150000"/>
              </a:lnSpc>
              <a:buFont typeface="Arial" panose="020B0604020202020204" pitchFamily="34" charset="0"/>
              <a:buChar char="•"/>
            </a:pPr>
            <a:endParaRPr lang="en-US" sz="1800" dirty="0">
              <a:solidFill>
                <a:schemeClr val="tx1"/>
              </a:solidFill>
            </a:endParaRPr>
          </a:p>
          <a:p>
            <a:pPr marL="457200" indent="-457200" algn="just">
              <a:lnSpc>
                <a:spcPct val="150000"/>
              </a:lnSpc>
              <a:buFont typeface="Arial" panose="020B0604020202020204" pitchFamily="34" charset="0"/>
              <a:buChar char="•"/>
            </a:pPr>
            <a:endParaRPr lang="en-US" sz="1800" dirty="0">
              <a:solidFill>
                <a:schemeClr val="tx1"/>
              </a:solidFill>
            </a:endParaRPr>
          </a:p>
        </p:txBody>
      </p:sp>
      <p:pic>
        <p:nvPicPr>
          <p:cNvPr id="3074" name="Picture 2" descr="Comparing The Top 3: Google, AWS &amp; Azure | Clouve Inc">
            <a:extLst>
              <a:ext uri="{FF2B5EF4-FFF2-40B4-BE49-F238E27FC236}">
                <a16:creationId xmlns:a16="http://schemas.microsoft.com/office/drawing/2014/main" id="{317E071E-64EE-8BCE-8E26-FAB3640F8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316" y="4807522"/>
            <a:ext cx="2510171" cy="1435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C4EF7833-C45B-CC02-FFA7-DF5D4FA4F035}"/>
              </a:ext>
            </a:extLst>
          </p:cNvPr>
          <p:cNvGraphicFramePr/>
          <p:nvPr>
            <p:extLst>
              <p:ext uri="{D42A27DB-BD31-4B8C-83A1-F6EECF244321}">
                <p14:modId xmlns:p14="http://schemas.microsoft.com/office/powerpoint/2010/main" val="234071634"/>
              </p:ext>
            </p:extLst>
          </p:nvPr>
        </p:nvGraphicFramePr>
        <p:xfrm>
          <a:off x="7026604" y="3053196"/>
          <a:ext cx="4908665" cy="1754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767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BEC4-6DB5-AE12-661F-429DFF9D337F}"/>
              </a:ext>
            </a:extLst>
          </p:cNvPr>
          <p:cNvSpPr>
            <a:spLocks noGrp="1"/>
          </p:cNvSpPr>
          <p:nvPr>
            <p:ph type="title"/>
          </p:nvPr>
        </p:nvSpPr>
        <p:spPr/>
        <p:txBody>
          <a:bodyPr/>
          <a:lstStyle/>
          <a:p>
            <a:r>
              <a:rPr lang="en-US" dirty="0">
                <a:solidFill>
                  <a:schemeClr val="tx1"/>
                </a:solidFill>
              </a:rPr>
              <a:t>Project Design &amp; Methodology </a:t>
            </a:r>
            <a:endParaRPr lang="en-IN" dirty="0">
              <a:solidFill>
                <a:schemeClr val="tx1"/>
              </a:solidFill>
            </a:endParaRPr>
          </a:p>
        </p:txBody>
      </p:sp>
      <p:sp>
        <p:nvSpPr>
          <p:cNvPr id="3" name="Text Placeholder 2">
            <a:extLst>
              <a:ext uri="{FF2B5EF4-FFF2-40B4-BE49-F238E27FC236}">
                <a16:creationId xmlns:a16="http://schemas.microsoft.com/office/drawing/2014/main" id="{7045C528-D579-B8F4-8232-3C5F7F4A5AB7}"/>
              </a:ext>
            </a:extLst>
          </p:cNvPr>
          <p:cNvSpPr>
            <a:spLocks noGrp="1"/>
          </p:cNvSpPr>
          <p:nvPr>
            <p:ph type="body" idx="1"/>
          </p:nvPr>
        </p:nvSpPr>
        <p:spPr>
          <a:xfrm>
            <a:off x="609600" y="1527048"/>
            <a:ext cx="10874433" cy="4134104"/>
          </a:xfrm>
        </p:spPr>
        <p:txBody>
          <a:bodyPr/>
          <a:lstStyle/>
          <a:p>
            <a:pPr algn="just">
              <a:lnSpc>
                <a:spcPct val="150000"/>
              </a:lnSpc>
            </a:pPr>
            <a:r>
              <a:rPr lang="en-US" sz="2000" b="1" dirty="0"/>
              <a:t>Problem Statement: </a:t>
            </a:r>
            <a:r>
              <a:rPr lang="en-US" sz="2000" dirty="0"/>
              <a:t> </a:t>
            </a:r>
            <a:r>
              <a:rPr lang="en-US" sz="1800" dirty="0"/>
              <a:t>In the current era of Web 2.0, the trend of on-premise software solutions have been overtaken by on-Cloud computing. Ease out the current limitations and tap into diverse offerings cloud becomes vital.</a:t>
            </a:r>
            <a:r>
              <a:rPr lang="en-US" sz="1800" b="1" dirty="0"/>
              <a:t> </a:t>
            </a:r>
            <a:r>
              <a:rPr lang="en-US" sz="1800" dirty="0"/>
              <a:t>Thus to address the challenge of optimizing cloud infrastructure selection for diverse businesses by evaluating the strengths and weaknesses of various cloud service providers. </a:t>
            </a:r>
            <a:endParaRPr lang="en-US" sz="2000" b="1" dirty="0"/>
          </a:p>
          <a:p>
            <a:pPr algn="just">
              <a:lnSpc>
                <a:spcPct val="150000"/>
              </a:lnSpc>
            </a:pPr>
            <a:r>
              <a:rPr lang="en-US" sz="2000" b="1" dirty="0"/>
              <a:t>Objectives: </a:t>
            </a:r>
          </a:p>
          <a:p>
            <a:pPr marL="342900" indent="-342900" algn="just">
              <a:lnSpc>
                <a:spcPct val="150000"/>
              </a:lnSpc>
              <a:buFont typeface="Arial" panose="020B0604020202020204" pitchFamily="34" charset="0"/>
              <a:buChar char="•"/>
            </a:pPr>
            <a:r>
              <a:rPr lang="en-US" sz="1800" dirty="0"/>
              <a:t>Performance Evaluation of Azure and AWS instances</a:t>
            </a:r>
          </a:p>
          <a:p>
            <a:pPr marL="342900" indent="-342900" algn="just">
              <a:lnSpc>
                <a:spcPct val="150000"/>
              </a:lnSpc>
              <a:buFont typeface="Arial" panose="020B0604020202020204" pitchFamily="34" charset="0"/>
              <a:buChar char="•"/>
            </a:pPr>
            <a:r>
              <a:rPr lang="en-US" sz="1800" dirty="0"/>
              <a:t>Cost Implication Analysis</a:t>
            </a:r>
          </a:p>
          <a:p>
            <a:pPr marL="342900" indent="-342900" algn="just">
              <a:lnSpc>
                <a:spcPct val="150000"/>
              </a:lnSpc>
              <a:buFont typeface="Arial" panose="020B0604020202020204" pitchFamily="34" charset="0"/>
              <a:buChar char="•"/>
            </a:pPr>
            <a:r>
              <a:rPr lang="en-US" sz="1800" dirty="0"/>
              <a:t>Predictive Modeling: Forecast the costs of Azure and AWS instances </a:t>
            </a:r>
          </a:p>
          <a:p>
            <a:pPr marL="342900" indent="-342900" algn="just">
              <a:lnSpc>
                <a:spcPct val="150000"/>
              </a:lnSpc>
              <a:buFont typeface="Arial" panose="020B0604020202020204" pitchFamily="34" charset="0"/>
              <a:buChar char="•"/>
            </a:pPr>
            <a:r>
              <a:rPr lang="en-US" sz="1800" dirty="0"/>
              <a:t>Cost Optimization Model: Identify the most cost-efficient configurations</a:t>
            </a:r>
          </a:p>
          <a:p>
            <a:pPr marL="342900" indent="-342900" algn="just">
              <a:lnSpc>
                <a:spcPct val="150000"/>
              </a:lnSpc>
              <a:buFont typeface="Arial" panose="020B0604020202020204" pitchFamily="34" charset="0"/>
              <a:buChar char="•"/>
            </a:pPr>
            <a:r>
              <a:rPr lang="en-US" sz="1800" dirty="0"/>
              <a:t>Identify common factors influencing the choice of cloud service providers in the FMCG and Healthcare sectors</a:t>
            </a:r>
          </a:p>
        </p:txBody>
      </p:sp>
      <p:pic>
        <p:nvPicPr>
          <p:cNvPr id="4102" name="Picture 6" descr="AWS vs Azure: Nền tảng Cloud nào bạn nên học trước? - Cloud Geeks Vietnam">
            <a:extLst>
              <a:ext uri="{FF2B5EF4-FFF2-40B4-BE49-F238E27FC236}">
                <a16:creationId xmlns:a16="http://schemas.microsoft.com/office/drawing/2014/main" id="{59A16668-9AAA-0C3D-9D78-9FC8E5F20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7019" y="3460877"/>
            <a:ext cx="3038475"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025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8B0473-5651-2D1C-CC6C-BEAB2B4D9281}"/>
              </a:ext>
            </a:extLst>
          </p:cNvPr>
          <p:cNvSpPr>
            <a:spLocks noGrp="1"/>
          </p:cNvSpPr>
          <p:nvPr>
            <p:ph type="body" idx="1"/>
          </p:nvPr>
        </p:nvSpPr>
        <p:spPr>
          <a:xfrm>
            <a:off x="499872" y="1254760"/>
            <a:ext cx="10972800" cy="5056632"/>
          </a:xfrm>
        </p:spPr>
        <p:txBody>
          <a:bodyPr/>
          <a:lstStyle/>
          <a:p>
            <a:pPr marL="457200" indent="-457200" algn="just">
              <a:lnSpc>
                <a:spcPct val="150000"/>
              </a:lnSpc>
              <a:buFont typeface="Arial" panose="020B0604020202020204" pitchFamily="34" charset="0"/>
              <a:buChar char="•"/>
            </a:pPr>
            <a:r>
              <a:rPr lang="en-US" sz="1800" b="1" dirty="0"/>
              <a:t>Data Collection: </a:t>
            </a:r>
            <a:r>
              <a:rPr lang="en-US" sz="1800" dirty="0"/>
              <a:t>Azure and AWS instances, including performance metrics, specifications, and pricing information from open source datasets and websites. </a:t>
            </a:r>
          </a:p>
          <a:p>
            <a:pPr algn="just">
              <a:lnSpc>
                <a:spcPct val="150000"/>
              </a:lnSpc>
            </a:pPr>
            <a:r>
              <a:rPr lang="en-US" sz="1800" dirty="0"/>
              <a:t>        Recent articles on specific companies from FMCG and Healthcare and their comments on Cloud services. </a:t>
            </a:r>
          </a:p>
          <a:p>
            <a:pPr marL="457200" indent="-457200" algn="just">
              <a:lnSpc>
                <a:spcPct val="150000"/>
              </a:lnSpc>
              <a:buFont typeface="Arial" panose="020B0604020202020204" pitchFamily="34" charset="0"/>
              <a:buChar char="•"/>
            </a:pPr>
            <a:r>
              <a:rPr lang="en-US" sz="1800" b="1" dirty="0"/>
              <a:t>Data Preprocessing: </a:t>
            </a:r>
            <a:r>
              <a:rPr lang="en-US" sz="1800" dirty="0"/>
              <a:t>Clean, Missing Value Analysis, and ensure data consistency. </a:t>
            </a:r>
          </a:p>
          <a:p>
            <a:pPr marL="457200" indent="-457200" algn="just">
              <a:lnSpc>
                <a:spcPct val="150000"/>
              </a:lnSpc>
              <a:buFont typeface="Arial" panose="020B0604020202020204" pitchFamily="34" charset="0"/>
              <a:buChar char="•"/>
            </a:pPr>
            <a:r>
              <a:rPr lang="en-US" sz="1800" b="1" dirty="0"/>
              <a:t>TA: </a:t>
            </a:r>
            <a:r>
              <a:rPr lang="en-US" sz="1800" dirty="0"/>
              <a:t>Removal of  HTML tags, punctuation, and stop words. Tokenization, stemming, and lemmatization. </a:t>
            </a:r>
          </a:p>
          <a:p>
            <a:pPr marL="457200" indent="-457200" algn="just">
              <a:lnSpc>
                <a:spcPct val="150000"/>
              </a:lnSpc>
              <a:buFont typeface="Arial" panose="020B0604020202020204" pitchFamily="34" charset="0"/>
              <a:buChar char="•"/>
            </a:pPr>
            <a:r>
              <a:rPr lang="en-US" sz="1800" b="1" dirty="0"/>
              <a:t>EDA:</a:t>
            </a:r>
            <a:r>
              <a:rPr lang="en-US" sz="1800" dirty="0"/>
              <a:t>  To understand the distribution, patterns, and relationships of the variables.</a:t>
            </a:r>
          </a:p>
          <a:p>
            <a:pPr marL="457200" indent="-457200" algn="just">
              <a:lnSpc>
                <a:spcPct val="150000"/>
              </a:lnSpc>
              <a:buFont typeface="Arial" panose="020B0604020202020204" pitchFamily="34" charset="0"/>
              <a:buChar char="•"/>
            </a:pPr>
            <a:r>
              <a:rPr lang="en-US" sz="1800" b="1" dirty="0"/>
              <a:t>Performance Analysis: </a:t>
            </a:r>
            <a:r>
              <a:rPr lang="en-US" sz="1800" dirty="0"/>
              <a:t>CPU utilization, memory usage, and network performance, compare and identify the best service under different instances.</a:t>
            </a:r>
          </a:p>
          <a:p>
            <a:pPr marL="457200" indent="-457200" algn="just">
              <a:lnSpc>
                <a:spcPct val="150000"/>
              </a:lnSpc>
              <a:buFont typeface="Arial" panose="020B0604020202020204" pitchFamily="34" charset="0"/>
              <a:buChar char="•"/>
            </a:pPr>
            <a:r>
              <a:rPr lang="en-US" sz="1800" b="1" dirty="0"/>
              <a:t>Cost Implication Analysis: </a:t>
            </a:r>
            <a:r>
              <a:rPr lang="en-US" sz="1800" dirty="0"/>
              <a:t>Calculate cost metrics, conduct cost comparisons, and visualize cost data. </a:t>
            </a:r>
          </a:p>
          <a:p>
            <a:pPr marL="457200" indent="-457200" algn="just">
              <a:lnSpc>
                <a:spcPct val="150000"/>
              </a:lnSpc>
              <a:buFont typeface="Arial" panose="020B0604020202020204" pitchFamily="34" charset="0"/>
              <a:buChar char="•"/>
            </a:pPr>
            <a:endParaRPr lang="en-IN" sz="1800" dirty="0"/>
          </a:p>
        </p:txBody>
      </p:sp>
      <p:sp>
        <p:nvSpPr>
          <p:cNvPr id="5" name="Title 4">
            <a:extLst>
              <a:ext uri="{FF2B5EF4-FFF2-40B4-BE49-F238E27FC236}">
                <a16:creationId xmlns:a16="http://schemas.microsoft.com/office/drawing/2014/main" id="{F2B9F2CC-E4C5-9F79-9DEB-F8DAE85637B0}"/>
              </a:ext>
            </a:extLst>
          </p:cNvPr>
          <p:cNvSpPr>
            <a:spLocks noGrp="1"/>
          </p:cNvSpPr>
          <p:nvPr>
            <p:ph type="title"/>
          </p:nvPr>
        </p:nvSpPr>
        <p:spPr/>
        <p:txBody>
          <a:bodyPr/>
          <a:lstStyle/>
          <a:p>
            <a:r>
              <a:rPr lang="en-IN" dirty="0">
                <a:solidFill>
                  <a:schemeClr val="tx1"/>
                </a:solidFill>
              </a:rPr>
              <a:t>Continued…</a:t>
            </a:r>
          </a:p>
        </p:txBody>
      </p:sp>
    </p:spTree>
    <p:extLst>
      <p:ext uri="{BB962C8B-B14F-4D97-AF65-F5344CB8AC3E}">
        <p14:creationId xmlns:p14="http://schemas.microsoft.com/office/powerpoint/2010/main" val="266891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0AC189-39E4-BF6F-61AA-621ADEB668BB}"/>
              </a:ext>
            </a:extLst>
          </p:cNvPr>
          <p:cNvSpPr>
            <a:spLocks noGrp="1"/>
          </p:cNvSpPr>
          <p:nvPr>
            <p:ph type="body" idx="1"/>
          </p:nvPr>
        </p:nvSpPr>
        <p:spPr>
          <a:xfrm>
            <a:off x="609600" y="1600200"/>
            <a:ext cx="10972800" cy="4747500"/>
          </a:xfrm>
        </p:spPr>
        <p:txBody>
          <a:bodyPr/>
          <a:lstStyle/>
          <a:p>
            <a:pPr marL="457200" indent="-457200" algn="just">
              <a:lnSpc>
                <a:spcPct val="150000"/>
              </a:lnSpc>
              <a:buFont typeface="Arial" panose="020B0604020202020204" pitchFamily="34" charset="0"/>
              <a:buChar char="•"/>
            </a:pPr>
            <a:r>
              <a:rPr lang="en-US" sz="1800" b="1" dirty="0"/>
              <a:t>Predictive Modelling: </a:t>
            </a:r>
            <a:r>
              <a:rPr lang="en-US" sz="1800" dirty="0"/>
              <a:t>Using Linear Regression and Random Forest - Evaluate the model's performance using metrics such as mean squared error (MSE), R-squared, or root mean squared error (RMSE).</a:t>
            </a:r>
          </a:p>
          <a:p>
            <a:pPr marL="457200" indent="-457200" algn="just">
              <a:lnSpc>
                <a:spcPct val="150000"/>
              </a:lnSpc>
              <a:buFont typeface="Arial" panose="020B0604020202020204" pitchFamily="34" charset="0"/>
              <a:buChar char="•"/>
            </a:pPr>
            <a:r>
              <a:rPr lang="en-US" sz="1800" b="1" dirty="0"/>
              <a:t>Cost Optimization Model:</a:t>
            </a:r>
            <a:r>
              <a:rPr lang="en-US" sz="1800" dirty="0"/>
              <a:t> Random Forest Regressor based on MSE, RMSE and MAE. Compared with actual test data for accuracy and reliability.</a:t>
            </a:r>
          </a:p>
          <a:p>
            <a:pPr marL="457200" indent="-457200" algn="just">
              <a:lnSpc>
                <a:spcPct val="150000"/>
              </a:lnSpc>
              <a:buFont typeface="Arial" panose="020B0604020202020204" pitchFamily="34" charset="0"/>
              <a:buChar char="•"/>
            </a:pPr>
            <a:r>
              <a:rPr lang="en-US" sz="1800" b="1" dirty="0"/>
              <a:t>Cloud Service Provider Identification: </a:t>
            </a:r>
            <a:r>
              <a:rPr lang="en-US" sz="1800" dirty="0"/>
              <a:t>Using NLP, extract cloud mentions of specific company</a:t>
            </a:r>
          </a:p>
          <a:p>
            <a:pPr marL="457200" indent="-457200" algn="just">
              <a:lnSpc>
                <a:spcPct val="150000"/>
              </a:lnSpc>
              <a:buFont typeface="Arial" panose="020B0604020202020204" pitchFamily="34" charset="0"/>
              <a:buChar char="•"/>
            </a:pPr>
            <a:r>
              <a:rPr lang="en-US" sz="1800" b="1" dirty="0"/>
              <a:t>Topic Analysis with LDA: G</a:t>
            </a:r>
            <a:r>
              <a:rPr lang="en-US" sz="1800" dirty="0"/>
              <a:t>roup words into topics, identify themes in cloud-related content within the FMCG and healthcare industries.</a:t>
            </a:r>
          </a:p>
          <a:p>
            <a:pPr marL="457200" indent="-457200" algn="just">
              <a:lnSpc>
                <a:spcPct val="150000"/>
              </a:lnSpc>
              <a:buFont typeface="Arial" panose="020B0604020202020204" pitchFamily="34" charset="0"/>
              <a:buChar char="•"/>
            </a:pPr>
            <a:r>
              <a:rPr lang="en-US" sz="1800" b="1" dirty="0"/>
              <a:t>Programming Language: </a:t>
            </a:r>
            <a:r>
              <a:rPr lang="en-US" sz="1800" dirty="0"/>
              <a:t>Python </a:t>
            </a:r>
            <a:r>
              <a:rPr lang="en-US" sz="1800" dirty="0" err="1"/>
              <a:t>Colab</a:t>
            </a:r>
            <a:endParaRPr lang="en-US" sz="2800" dirty="0"/>
          </a:p>
          <a:p>
            <a:endParaRPr lang="en-IN" dirty="0"/>
          </a:p>
        </p:txBody>
      </p:sp>
      <p:sp>
        <p:nvSpPr>
          <p:cNvPr id="7" name="Title 4">
            <a:extLst>
              <a:ext uri="{FF2B5EF4-FFF2-40B4-BE49-F238E27FC236}">
                <a16:creationId xmlns:a16="http://schemas.microsoft.com/office/drawing/2014/main" id="{9D652CC7-B759-BD4D-A9DA-C9681701D5E3}"/>
              </a:ext>
            </a:extLst>
          </p:cNvPr>
          <p:cNvSpPr>
            <a:spLocks noGrp="1"/>
          </p:cNvSpPr>
          <p:nvPr>
            <p:ph type="title"/>
          </p:nvPr>
        </p:nvSpPr>
        <p:spPr>
          <a:xfrm>
            <a:off x="609600" y="614974"/>
            <a:ext cx="10972800" cy="723900"/>
          </a:xfrm>
        </p:spPr>
        <p:txBody>
          <a:bodyPr/>
          <a:lstStyle/>
          <a:p>
            <a:r>
              <a:rPr lang="en-IN" dirty="0">
                <a:solidFill>
                  <a:schemeClr val="tx1"/>
                </a:solidFill>
              </a:rPr>
              <a:t>Continued…</a:t>
            </a:r>
          </a:p>
        </p:txBody>
      </p:sp>
    </p:spTree>
    <p:extLst>
      <p:ext uri="{BB962C8B-B14F-4D97-AF65-F5344CB8AC3E}">
        <p14:creationId xmlns:p14="http://schemas.microsoft.com/office/powerpoint/2010/main" val="424540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02A1-B36F-85DA-D7CF-8514E8BDA0A2}"/>
              </a:ext>
            </a:extLst>
          </p:cNvPr>
          <p:cNvSpPr>
            <a:spLocks noGrp="1"/>
          </p:cNvSpPr>
          <p:nvPr>
            <p:ph type="title"/>
          </p:nvPr>
        </p:nvSpPr>
        <p:spPr/>
        <p:txBody>
          <a:bodyPr/>
          <a:lstStyle/>
          <a:p>
            <a:r>
              <a:rPr lang="en-US" dirty="0">
                <a:solidFill>
                  <a:schemeClr val="tx1"/>
                </a:solidFill>
              </a:rPr>
              <a:t>Data Analysis &amp; Interpretation</a:t>
            </a:r>
            <a:endParaRPr lang="en-IN" dirty="0">
              <a:solidFill>
                <a:schemeClr val="tx1"/>
              </a:solidFill>
            </a:endParaRPr>
          </a:p>
        </p:txBody>
      </p:sp>
      <p:sp>
        <p:nvSpPr>
          <p:cNvPr id="3" name="Text Placeholder 2">
            <a:extLst>
              <a:ext uri="{FF2B5EF4-FFF2-40B4-BE49-F238E27FC236}">
                <a16:creationId xmlns:a16="http://schemas.microsoft.com/office/drawing/2014/main" id="{7A96B996-970C-7927-8715-11B7BC373F10}"/>
              </a:ext>
            </a:extLst>
          </p:cNvPr>
          <p:cNvSpPr>
            <a:spLocks noGrp="1"/>
          </p:cNvSpPr>
          <p:nvPr>
            <p:ph type="body" idx="1"/>
          </p:nvPr>
        </p:nvSpPr>
        <p:spPr>
          <a:xfrm>
            <a:off x="609600" y="1600200"/>
            <a:ext cx="11005312" cy="4495800"/>
          </a:xfrm>
        </p:spPr>
        <p:txBody>
          <a:bodyPr/>
          <a:lstStyle/>
          <a:p>
            <a:pPr algn="just">
              <a:lnSpc>
                <a:spcPct val="150000"/>
              </a:lnSpc>
            </a:pPr>
            <a:r>
              <a:rPr lang="en-US" sz="1800" b="1" dirty="0"/>
              <a:t>Dataset: </a:t>
            </a:r>
            <a:r>
              <a:rPr lang="en-US" sz="1800" dirty="0"/>
              <a:t>AWS EC2 and Microsoft Azure VM </a:t>
            </a:r>
          </a:p>
          <a:p>
            <a:pPr algn="just">
              <a:lnSpc>
                <a:spcPct val="150000"/>
              </a:lnSpc>
            </a:pPr>
            <a:r>
              <a:rPr lang="en-US" sz="1800" b="1" dirty="0"/>
              <a:t>Region: </a:t>
            </a:r>
            <a:r>
              <a:rPr lang="en-US" sz="1800" dirty="0"/>
              <a:t>East US (Virginia)</a:t>
            </a:r>
          </a:p>
          <a:p>
            <a:pPr algn="just">
              <a:lnSpc>
                <a:spcPct val="150000"/>
              </a:lnSpc>
            </a:pPr>
            <a:r>
              <a:rPr lang="en-US" sz="1800" b="1" dirty="0"/>
              <a:t>Source: </a:t>
            </a:r>
            <a:r>
              <a:rPr lang="en-US" sz="1800" dirty="0"/>
              <a:t>Vantage</a:t>
            </a:r>
          </a:p>
          <a:p>
            <a:pPr algn="just">
              <a:lnSpc>
                <a:spcPct val="150000"/>
              </a:lnSpc>
            </a:pPr>
            <a:endParaRPr lang="en-US" sz="1800" dirty="0"/>
          </a:p>
          <a:p>
            <a:pPr algn="just">
              <a:lnSpc>
                <a:spcPct val="150000"/>
              </a:lnSpc>
            </a:pPr>
            <a:endParaRPr lang="en-US" sz="1800" dirty="0"/>
          </a:p>
          <a:p>
            <a:pPr algn="just">
              <a:lnSpc>
                <a:spcPct val="150000"/>
              </a:lnSpc>
            </a:pPr>
            <a:endParaRPr lang="en-US" sz="1800" dirty="0"/>
          </a:p>
          <a:p>
            <a:pPr algn="just">
              <a:lnSpc>
                <a:spcPct val="150000"/>
              </a:lnSpc>
            </a:pPr>
            <a:endParaRPr lang="en-IN" sz="1800" dirty="0"/>
          </a:p>
        </p:txBody>
      </p:sp>
      <p:pic>
        <p:nvPicPr>
          <p:cNvPr id="6" name="Picture 5">
            <a:extLst>
              <a:ext uri="{FF2B5EF4-FFF2-40B4-BE49-F238E27FC236}">
                <a16:creationId xmlns:a16="http://schemas.microsoft.com/office/drawing/2014/main" id="{51907CBC-D0C7-5E22-491E-A12CC72D25FC}"/>
              </a:ext>
            </a:extLst>
          </p:cNvPr>
          <p:cNvPicPr>
            <a:picLocks noChangeAspect="1"/>
          </p:cNvPicPr>
          <p:nvPr/>
        </p:nvPicPr>
        <p:blipFill>
          <a:blip r:embed="rId2"/>
          <a:stretch>
            <a:fillRect/>
          </a:stretch>
        </p:blipFill>
        <p:spPr>
          <a:xfrm>
            <a:off x="3723820" y="2695968"/>
            <a:ext cx="7570035" cy="3135872"/>
          </a:xfrm>
          <a:prstGeom prst="rect">
            <a:avLst/>
          </a:prstGeom>
        </p:spPr>
      </p:pic>
    </p:spTree>
    <p:extLst>
      <p:ext uri="{BB962C8B-B14F-4D97-AF65-F5344CB8AC3E}">
        <p14:creationId xmlns:p14="http://schemas.microsoft.com/office/powerpoint/2010/main" val="373159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977F-F925-91BB-9F24-393EBA446CE3}"/>
              </a:ext>
            </a:extLst>
          </p:cNvPr>
          <p:cNvSpPr>
            <a:spLocks noGrp="1"/>
          </p:cNvSpPr>
          <p:nvPr>
            <p:ph type="title"/>
          </p:nvPr>
        </p:nvSpPr>
        <p:spPr/>
        <p:txBody>
          <a:bodyPr/>
          <a:lstStyle/>
          <a:p>
            <a:r>
              <a:rPr lang="en-US" dirty="0">
                <a:solidFill>
                  <a:schemeClr val="tx1"/>
                </a:solidFill>
              </a:rPr>
              <a:t>Data Cleaning &amp; Preprocessing</a:t>
            </a:r>
            <a:endParaRPr lang="en-IN" dirty="0">
              <a:solidFill>
                <a:schemeClr val="tx1"/>
              </a:solidFill>
            </a:endParaRPr>
          </a:p>
        </p:txBody>
      </p:sp>
      <p:pic>
        <p:nvPicPr>
          <p:cNvPr id="6" name="Picture 5">
            <a:extLst>
              <a:ext uri="{FF2B5EF4-FFF2-40B4-BE49-F238E27FC236}">
                <a16:creationId xmlns:a16="http://schemas.microsoft.com/office/drawing/2014/main" id="{5029937E-78EE-3FF0-9D5D-9A178EF7FD5B}"/>
              </a:ext>
            </a:extLst>
          </p:cNvPr>
          <p:cNvPicPr>
            <a:picLocks noChangeAspect="1"/>
          </p:cNvPicPr>
          <p:nvPr/>
        </p:nvPicPr>
        <p:blipFill>
          <a:blip r:embed="rId2"/>
          <a:stretch>
            <a:fillRect/>
          </a:stretch>
        </p:blipFill>
        <p:spPr>
          <a:xfrm>
            <a:off x="500530" y="1371447"/>
            <a:ext cx="4164793" cy="2323305"/>
          </a:xfrm>
          <a:prstGeom prst="rect">
            <a:avLst/>
          </a:prstGeom>
        </p:spPr>
      </p:pic>
      <p:pic>
        <p:nvPicPr>
          <p:cNvPr id="8" name="Picture 7">
            <a:extLst>
              <a:ext uri="{FF2B5EF4-FFF2-40B4-BE49-F238E27FC236}">
                <a16:creationId xmlns:a16="http://schemas.microsoft.com/office/drawing/2014/main" id="{AA1BDA2C-FF10-6864-70B3-CFCC6CEF411C}"/>
              </a:ext>
            </a:extLst>
          </p:cNvPr>
          <p:cNvPicPr>
            <a:picLocks noChangeAspect="1"/>
          </p:cNvPicPr>
          <p:nvPr/>
        </p:nvPicPr>
        <p:blipFill>
          <a:blip r:embed="rId3"/>
          <a:stretch>
            <a:fillRect/>
          </a:stretch>
        </p:blipFill>
        <p:spPr>
          <a:xfrm>
            <a:off x="4757341" y="1261413"/>
            <a:ext cx="4379562" cy="2463989"/>
          </a:xfrm>
          <a:prstGeom prst="rect">
            <a:avLst/>
          </a:prstGeom>
        </p:spPr>
      </p:pic>
      <p:pic>
        <p:nvPicPr>
          <p:cNvPr id="10" name="Picture 9">
            <a:extLst>
              <a:ext uri="{FF2B5EF4-FFF2-40B4-BE49-F238E27FC236}">
                <a16:creationId xmlns:a16="http://schemas.microsoft.com/office/drawing/2014/main" id="{BB8E6482-BFA6-4CE4-A16A-50A9B6DB5068}"/>
              </a:ext>
            </a:extLst>
          </p:cNvPr>
          <p:cNvPicPr>
            <a:picLocks noChangeAspect="1"/>
          </p:cNvPicPr>
          <p:nvPr/>
        </p:nvPicPr>
        <p:blipFill>
          <a:blip r:embed="rId4"/>
          <a:stretch>
            <a:fillRect/>
          </a:stretch>
        </p:blipFill>
        <p:spPr>
          <a:xfrm>
            <a:off x="500529" y="3617187"/>
            <a:ext cx="4228915" cy="2303801"/>
          </a:xfrm>
          <a:prstGeom prst="rect">
            <a:avLst/>
          </a:prstGeom>
        </p:spPr>
      </p:pic>
      <p:pic>
        <p:nvPicPr>
          <p:cNvPr id="14" name="Picture 13">
            <a:extLst>
              <a:ext uri="{FF2B5EF4-FFF2-40B4-BE49-F238E27FC236}">
                <a16:creationId xmlns:a16="http://schemas.microsoft.com/office/drawing/2014/main" id="{FDBDE547-2DE0-6056-BE8F-50CC0C36499F}"/>
              </a:ext>
            </a:extLst>
          </p:cNvPr>
          <p:cNvPicPr>
            <a:picLocks noChangeAspect="1"/>
          </p:cNvPicPr>
          <p:nvPr/>
        </p:nvPicPr>
        <p:blipFill>
          <a:blip r:embed="rId5"/>
          <a:stretch>
            <a:fillRect/>
          </a:stretch>
        </p:blipFill>
        <p:spPr>
          <a:xfrm>
            <a:off x="4849359" y="3617187"/>
            <a:ext cx="4379562" cy="2310717"/>
          </a:xfrm>
          <a:prstGeom prst="rect">
            <a:avLst/>
          </a:prstGeom>
        </p:spPr>
      </p:pic>
      <p:sp>
        <p:nvSpPr>
          <p:cNvPr id="16" name="TextBox 15">
            <a:extLst>
              <a:ext uri="{FF2B5EF4-FFF2-40B4-BE49-F238E27FC236}">
                <a16:creationId xmlns:a16="http://schemas.microsoft.com/office/drawing/2014/main" id="{53580831-ECD0-A4EB-A1E3-6168071B479E}"/>
              </a:ext>
            </a:extLst>
          </p:cNvPr>
          <p:cNvSpPr txBox="1"/>
          <p:nvPr/>
        </p:nvSpPr>
        <p:spPr>
          <a:xfrm>
            <a:off x="9082617" y="4299466"/>
            <a:ext cx="2885863" cy="170424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missing values were dealt with by replacing them by their mean values</a:t>
            </a:r>
            <a:r>
              <a:rPr lang="en-US" dirty="0"/>
              <a:t>.</a:t>
            </a:r>
            <a:endParaRPr lang="en-IN" dirty="0"/>
          </a:p>
        </p:txBody>
      </p:sp>
    </p:spTree>
    <p:extLst>
      <p:ext uri="{BB962C8B-B14F-4D97-AF65-F5344CB8AC3E}">
        <p14:creationId xmlns:p14="http://schemas.microsoft.com/office/powerpoint/2010/main" val="398775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C138-E255-1FF9-7796-FD6CAADD0D79}"/>
              </a:ext>
            </a:extLst>
          </p:cNvPr>
          <p:cNvSpPr>
            <a:spLocks noGrp="1"/>
          </p:cNvSpPr>
          <p:nvPr>
            <p:ph type="title"/>
          </p:nvPr>
        </p:nvSpPr>
        <p:spPr/>
        <p:txBody>
          <a:bodyPr/>
          <a:lstStyle/>
          <a:p>
            <a:r>
              <a:rPr lang="en-US" dirty="0">
                <a:solidFill>
                  <a:schemeClr val="tx1"/>
                </a:solidFill>
              </a:rPr>
              <a:t>Performance Analysis AWS &amp; Azure </a:t>
            </a:r>
            <a:endParaRPr lang="en-IN" dirty="0">
              <a:solidFill>
                <a:schemeClr val="tx1"/>
              </a:solidFill>
            </a:endParaRPr>
          </a:p>
        </p:txBody>
      </p:sp>
      <p:pic>
        <p:nvPicPr>
          <p:cNvPr id="10" name="Picture 9">
            <a:extLst>
              <a:ext uri="{FF2B5EF4-FFF2-40B4-BE49-F238E27FC236}">
                <a16:creationId xmlns:a16="http://schemas.microsoft.com/office/drawing/2014/main" id="{EEBBD9D7-9DE0-7BD9-D371-B868FDA52348}"/>
              </a:ext>
            </a:extLst>
          </p:cNvPr>
          <p:cNvPicPr>
            <a:picLocks noChangeAspect="1"/>
          </p:cNvPicPr>
          <p:nvPr/>
        </p:nvPicPr>
        <p:blipFill>
          <a:blip r:embed="rId2"/>
          <a:stretch>
            <a:fillRect/>
          </a:stretch>
        </p:blipFill>
        <p:spPr>
          <a:xfrm>
            <a:off x="558681" y="1338874"/>
            <a:ext cx="6650855" cy="4792268"/>
          </a:xfrm>
          <a:prstGeom prst="rect">
            <a:avLst/>
          </a:prstGeom>
        </p:spPr>
      </p:pic>
      <p:sp>
        <p:nvSpPr>
          <p:cNvPr id="11" name="TextBox 10">
            <a:extLst>
              <a:ext uri="{FF2B5EF4-FFF2-40B4-BE49-F238E27FC236}">
                <a16:creationId xmlns:a16="http://schemas.microsoft.com/office/drawing/2014/main" id="{F1CC05B8-9D8C-CBBD-3636-0434B9E9EC8F}"/>
              </a:ext>
            </a:extLst>
          </p:cNvPr>
          <p:cNvSpPr txBox="1"/>
          <p:nvPr/>
        </p:nvSpPr>
        <p:spPr>
          <a:xfrm>
            <a:off x="7209536" y="1385824"/>
            <a:ext cx="4673600" cy="25355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Instance Memory (GiB): Azure is statistically better, indicating </a:t>
            </a:r>
            <a:r>
              <a:rPr lang="en-US" dirty="0">
                <a:latin typeface="Times New Roman" panose="02020603050405020304" pitchFamily="18" charset="0"/>
                <a:cs typeface="Times New Roman" panose="02020603050405020304" pitchFamily="18" charset="0"/>
              </a:rPr>
              <a:t>larger distribution of memory capacity, including instances with higher memory.</a:t>
            </a: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vCPUs: They offer a comparable computational power</a:t>
            </a:r>
          </a:p>
        </p:txBody>
      </p:sp>
    </p:spTree>
    <p:extLst>
      <p:ext uri="{BB962C8B-B14F-4D97-AF65-F5344CB8AC3E}">
        <p14:creationId xmlns:p14="http://schemas.microsoft.com/office/powerpoint/2010/main" val="3931429892"/>
      </p:ext>
    </p:extLst>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TotalTime>
  <Words>1999</Words>
  <Application>Microsoft Office PowerPoint</Application>
  <PresentationFormat>Widescreen</PresentationFormat>
  <Paragraphs>244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Gentium Book Basic</vt:lpstr>
      <vt:lpstr>Georgia</vt:lpstr>
      <vt:lpstr>Symbol</vt:lpstr>
      <vt:lpstr>Times New Roman</vt:lpstr>
      <vt:lpstr>Wingdings</vt:lpstr>
      <vt:lpstr>simple-light</vt:lpstr>
      <vt:lpstr>    Optimizing Cloud Infrastructure selection for Diverse Businesses for KEYUP TECHNOLOGIES PRIVATE LIMITED, Bengaluru</vt:lpstr>
      <vt:lpstr>Industry Profile – Multi-cloud Service </vt:lpstr>
      <vt:lpstr>Company Profile – KeyUp Technologies</vt:lpstr>
      <vt:lpstr>Project Design &amp; Methodology </vt:lpstr>
      <vt:lpstr>Continued…</vt:lpstr>
      <vt:lpstr>Continued…</vt:lpstr>
      <vt:lpstr>Data Analysis &amp; Interpretation</vt:lpstr>
      <vt:lpstr>Data Cleaning &amp; Preprocessing</vt:lpstr>
      <vt:lpstr>Performance Analysis AWS &amp; Azure </vt:lpstr>
      <vt:lpstr>Cost Implication Analysis</vt:lpstr>
      <vt:lpstr>Predictive Modelling – Linear Regression</vt:lpstr>
      <vt:lpstr>Predictive Modelling – Random Forest</vt:lpstr>
      <vt:lpstr>Hyperparameter Optimization</vt:lpstr>
      <vt:lpstr>Cost Optimization Model – Random Forest Regressor</vt:lpstr>
      <vt:lpstr>Cloud Offerings &amp; Usage in FMCG industry  </vt:lpstr>
      <vt:lpstr>Cloud Offerings &amp; Usage in Healthcare industry </vt:lpstr>
      <vt:lpstr>Parameters affecting the choice </vt:lpstr>
      <vt:lpstr>Text Analysis on FMCG articles</vt:lpstr>
      <vt:lpstr>Text Analysis on Healthcare articles</vt:lpstr>
      <vt:lpstr>LDA on FMCG articles</vt:lpstr>
      <vt:lpstr>LDA on Healthcare articles</vt:lpstr>
      <vt:lpstr>Gartner magic quadrant for Cloud Services: 2022</vt:lpstr>
      <vt:lpstr>Findings</vt:lpstr>
      <vt:lpstr>Conclusion</vt:lpstr>
      <vt:lpstr>Learnings &amp; Skills gained</vt:lpstr>
      <vt:lpstr>Value added to the Organization</vt:lpstr>
      <vt:lpstr>Online Course Certificates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 Course Engagement: Academic Standards  Session 1</dc:title>
  <dc:creator>Nisha Shankar</dc:creator>
  <cp:lastModifiedBy>Monika Saradha</cp:lastModifiedBy>
  <cp:revision>35</cp:revision>
  <dcterms:created xsi:type="dcterms:W3CDTF">2021-07-05T02:52:26Z</dcterms:created>
  <dcterms:modified xsi:type="dcterms:W3CDTF">2023-07-24T03:25:06Z</dcterms:modified>
</cp:coreProperties>
</file>